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720" r:id="rId5"/>
  </p:sldMasterIdLst>
  <p:notesMasterIdLst>
    <p:notesMasterId r:id="rId24"/>
  </p:notesMasterIdLst>
  <p:handoutMasterIdLst>
    <p:handoutMasterId r:id="rId25"/>
  </p:handoutMasterIdLst>
  <p:sldIdLst>
    <p:sldId id="304" r:id="rId6"/>
    <p:sldId id="319" r:id="rId7"/>
    <p:sldId id="320" r:id="rId8"/>
    <p:sldId id="321" r:id="rId9"/>
    <p:sldId id="322" r:id="rId10"/>
    <p:sldId id="323" r:id="rId11"/>
    <p:sldId id="308" r:id="rId12"/>
    <p:sldId id="325" r:id="rId13"/>
    <p:sldId id="327" r:id="rId14"/>
    <p:sldId id="326" r:id="rId15"/>
    <p:sldId id="328" r:id="rId16"/>
    <p:sldId id="315" r:id="rId17"/>
    <p:sldId id="318" r:id="rId18"/>
    <p:sldId id="317" r:id="rId19"/>
    <p:sldId id="324" r:id="rId20"/>
    <p:sldId id="316" r:id="rId21"/>
    <p:sldId id="312" r:id="rId22"/>
    <p:sldId id="306" r:id="rId23"/>
  </p:sldIdLst>
  <p:sldSz cx="9144000" cy="6858000" type="screen4x3"/>
  <p:notesSz cx="6954838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6">
          <p15:clr>
            <a:srgbClr val="A4A3A4"/>
          </p15:clr>
        </p15:guide>
        <p15:guide id="2" orient="horz" pos="3889">
          <p15:clr>
            <a:srgbClr val="A4A3A4"/>
          </p15:clr>
        </p15:guide>
        <p15:guide id="3" orient="horz" pos="2381">
          <p15:clr>
            <a:srgbClr val="A4A3A4"/>
          </p15:clr>
        </p15:guide>
        <p15:guide id="4" orient="horz" pos="1622">
          <p15:clr>
            <a:srgbClr val="A4A3A4"/>
          </p15:clr>
        </p15:guide>
        <p15:guide id="5" orient="horz" pos="3138">
          <p15:clr>
            <a:srgbClr val="A4A3A4"/>
          </p15:clr>
        </p15:guide>
        <p15:guide id="6" pos="2880">
          <p15:clr>
            <a:srgbClr val="A4A3A4"/>
          </p15:clr>
        </p15:guide>
        <p15:guide id="7" pos="287">
          <p15:clr>
            <a:srgbClr val="A4A3A4"/>
          </p15:clr>
        </p15:guide>
        <p15:guide id="8" pos="5473">
          <p15:clr>
            <a:srgbClr val="A4A3A4"/>
          </p15:clr>
        </p15:guide>
        <p15:guide id="9" pos="1586">
          <p15:clr>
            <a:srgbClr val="A4A3A4"/>
          </p15:clr>
        </p15:guide>
        <p15:guide id="10" pos="41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19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FCC7D1"/>
    <a:srgbClr val="CC6577"/>
    <a:srgbClr val="127734"/>
    <a:srgbClr val="FF7E79"/>
    <a:srgbClr val="194173"/>
    <a:srgbClr val="00BD70"/>
    <a:srgbClr val="554122"/>
    <a:srgbClr val="F1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56" autoAdjust="0"/>
    <p:restoredTop sz="95545" autoAdjust="0"/>
  </p:normalViewPr>
  <p:slideViewPr>
    <p:cSldViewPr snapToGrid="0">
      <p:cViewPr varScale="1">
        <p:scale>
          <a:sx n="109" d="100"/>
          <a:sy n="109" d="100"/>
        </p:scale>
        <p:origin x="2368" y="184"/>
      </p:cViewPr>
      <p:guideLst>
        <p:guide orient="horz" pos="866"/>
        <p:guide orient="horz" pos="3889"/>
        <p:guide orient="horz" pos="2381"/>
        <p:guide orient="horz" pos="1622"/>
        <p:guide orient="horz" pos="3138"/>
        <p:guide pos="2880"/>
        <p:guide pos="287"/>
        <p:guide pos="5473"/>
        <p:guide pos="1586"/>
        <p:guide pos="4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1998" y="-96"/>
      </p:cViewPr>
      <p:guideLst>
        <p:guide orient="horz" pos="2932"/>
        <p:guide pos="219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00F0A31A-19FD-E948-84FE-618494EECCDF}" type="datetimeFigureOut">
              <a:rPr lang="en-US" smtClean="0"/>
              <a:pPr/>
              <a:t>5/9/18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607CE1B3-C980-6846-8849-6B0FF407A7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63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644DB9A1-F6A1-9D40-82E7-3633A601FD23}" type="datetimeFigureOut">
              <a:rPr lang="en-US" smtClean="0"/>
              <a:pPr/>
              <a:t>5/9/18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74F5324A-0D9B-9A43-AE72-6DBF244396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889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 Stockholm Public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5324A-0D9B-9A43-AE72-6DBF2443962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357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049401"/>
            <a:ext cx="9144000" cy="1828800"/>
          </a:xfr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4400" b="1">
                <a:solidFill>
                  <a:srgbClr val="194173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335401"/>
            <a:ext cx="8595360" cy="4572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194173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4792601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="1" baseline="0">
                <a:solidFill>
                  <a:srgbClr val="19417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" y="5075278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19417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</p:spTree>
    <p:extLst>
      <p:ext uri="{BB962C8B-B14F-4D97-AF65-F5344CB8AC3E}">
        <p14:creationId xmlns:p14="http://schemas.microsoft.com/office/powerpoint/2010/main" val="138602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707276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049401"/>
            <a:ext cx="9144000" cy="1828800"/>
          </a:xfr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4400" b="1">
                <a:solidFill>
                  <a:srgbClr val="19417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335401"/>
            <a:ext cx="8595360" cy="4572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19417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4792601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="1" baseline="0">
                <a:solidFill>
                  <a:srgbClr val="194173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" y="5075278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194173"/>
                </a:solidFill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</p:spTree>
    <p:extLst>
      <p:ext uri="{BB962C8B-B14F-4D97-AF65-F5344CB8AC3E}">
        <p14:creationId xmlns:p14="http://schemas.microsoft.com/office/powerpoint/2010/main" val="250676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194173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71204" y="1608138"/>
            <a:ext cx="8591810" cy="4484187"/>
          </a:xfrm>
          <a:prstGeom prst="rect">
            <a:avLst/>
          </a:prstGeom>
        </p:spPr>
        <p:txBody>
          <a:bodyPr vert="horz"/>
          <a:lstStyle>
            <a:lvl1pPr marL="342900" indent="-342900">
              <a:buSzPct val="100000"/>
              <a:buFont typeface="Wingdings" panose="05000000000000000000" pitchFamily="2" charset="2"/>
              <a:buChar char=""/>
              <a:defRPr>
                <a:solidFill>
                  <a:srgbClr val="194173"/>
                </a:solidFill>
                <a:latin typeface="+mn-lt"/>
              </a:defRPr>
            </a:lvl1pPr>
            <a:lvl2pPr marL="742950" indent="-285750">
              <a:buSzPct val="100000"/>
              <a:buFont typeface="Lucida Grande"/>
              <a:buChar char="▶"/>
              <a:defRPr>
                <a:solidFill>
                  <a:srgbClr val="194173"/>
                </a:solidFill>
                <a:latin typeface="+mn-lt"/>
              </a:defRPr>
            </a:lvl2pPr>
            <a:lvl3pPr>
              <a:defRPr>
                <a:solidFill>
                  <a:srgbClr val="194173"/>
                </a:solidFill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q"/>
              <a:defRPr>
                <a:solidFill>
                  <a:srgbClr val="194173"/>
                </a:solidFill>
                <a:latin typeface="+mn-lt"/>
              </a:defRPr>
            </a:lvl4pPr>
            <a:lvl5pPr>
              <a:buSzPct val="100000"/>
              <a:defRPr>
                <a:solidFill>
                  <a:srgbClr val="194173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95990" y="6210044"/>
            <a:ext cx="1188803" cy="516888"/>
          </a:xfrm>
          <a:prstGeom prst="rect">
            <a:avLst/>
          </a:prstGeom>
          <a:solidFill>
            <a:schemeClr val="bg2">
              <a:alpha val="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94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684435"/>
            <a:ext cx="9144000" cy="1546665"/>
          </a:xfr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3200" b="1">
                <a:solidFill>
                  <a:srgbClr val="19417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335401"/>
            <a:ext cx="8595360" cy="4572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19417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4792601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="1" baseline="0">
                <a:solidFill>
                  <a:srgbClr val="194173"/>
                </a:solidFill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</p:spTree>
    <p:extLst>
      <p:ext uri="{BB962C8B-B14F-4D97-AF65-F5344CB8AC3E}">
        <p14:creationId xmlns:p14="http://schemas.microsoft.com/office/powerpoint/2010/main" val="285311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049401"/>
            <a:ext cx="9144000" cy="1828800"/>
          </a:xfrm>
          <a:noFill/>
          <a:ln w="25400">
            <a:noFill/>
          </a:ln>
          <a:effectLst/>
        </p:spPr>
        <p:txBody>
          <a:bodyPr lIns="274320" tIns="274320" rIns="274320" bIns="274320" anchor="ctr">
            <a:noAutofit/>
          </a:bodyPr>
          <a:lstStyle>
            <a:lvl1pPr algn="l">
              <a:defRPr sz="4400" b="1">
                <a:solidFill>
                  <a:srgbClr val="194173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320" y="4335401"/>
            <a:ext cx="8595360" cy="4572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194173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Presenter </a:t>
            </a:r>
            <a:r>
              <a:rPr lang="en-US" dirty="0" err="1"/>
              <a:t>Name(S</a:t>
            </a:r>
            <a:r>
              <a:rPr lang="en-US" dirty="0"/>
              <a:t>)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74320" y="4792601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="1" baseline="0">
                <a:solidFill>
                  <a:srgbClr val="19417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presenter organization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" y="5075278"/>
            <a:ext cx="8595360" cy="274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19417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presentation event or location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>
                <a:solidFill>
                  <a:srgbClr val="194173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71204" y="1608138"/>
            <a:ext cx="8591810" cy="4484187"/>
          </a:xfrm>
          <a:prstGeom prst="rect">
            <a:avLst/>
          </a:prstGeom>
        </p:spPr>
        <p:txBody>
          <a:bodyPr vert="horz"/>
          <a:lstStyle>
            <a:lvl1pPr marL="342900" indent="-342900">
              <a:buSzPct val="100000"/>
              <a:buFont typeface="Wingdings" panose="05000000000000000000" pitchFamily="2" charset="2"/>
              <a:buChar char=""/>
              <a:defRPr>
                <a:solidFill>
                  <a:srgbClr val="194173"/>
                </a:solidFill>
                <a:latin typeface="+mn-lt"/>
              </a:defRPr>
            </a:lvl1pPr>
            <a:lvl2pPr marL="742950" indent="-285750">
              <a:buSzPct val="100000"/>
              <a:buFont typeface="Lucida Grande"/>
              <a:buChar char="▶"/>
              <a:defRPr>
                <a:solidFill>
                  <a:srgbClr val="194173"/>
                </a:solidFill>
                <a:latin typeface="+mn-lt"/>
              </a:defRPr>
            </a:lvl2pPr>
            <a:lvl3pPr>
              <a:defRPr>
                <a:solidFill>
                  <a:srgbClr val="194173"/>
                </a:solidFill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q"/>
              <a:defRPr>
                <a:solidFill>
                  <a:srgbClr val="194173"/>
                </a:solidFill>
                <a:latin typeface="+mn-lt"/>
              </a:defRPr>
            </a:lvl4pPr>
            <a:lvl5pPr>
              <a:buSzPct val="100000"/>
              <a:defRPr>
                <a:solidFill>
                  <a:srgbClr val="194173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95990" y="6210044"/>
            <a:ext cx="1188803" cy="516888"/>
          </a:xfrm>
          <a:prstGeom prst="rect">
            <a:avLst/>
          </a:prstGeom>
          <a:solidFill>
            <a:schemeClr val="bg2">
              <a:alpha val="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8304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1" r:id="rId2"/>
    <p:sldLayoutId id="2147483717" r:id="rId3"/>
    <p:sldLayoutId id="214748371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457200" rtl="0" eaLnBrk="1" latinLnBrk="0" hangingPunct="1">
        <a:spcBef>
          <a:spcPct val="0"/>
        </a:spcBef>
        <a:buNone/>
        <a:defRPr sz="2600" b="0" kern="1200">
          <a:solidFill>
            <a:srgbClr val="194173"/>
          </a:solidFill>
          <a:latin typeface="+mn-lt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194173"/>
        </a:buClr>
        <a:buSzPct val="90000"/>
        <a:buFont typeface="Lucida Grande"/>
        <a:buChar char="◼"/>
        <a:defRPr sz="2000" kern="1200">
          <a:solidFill>
            <a:schemeClr val="accent2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194173"/>
        </a:buClr>
        <a:buSzPct val="90000"/>
        <a:buFont typeface="Lucida Grande"/>
        <a:buChar char="▶"/>
        <a:defRPr sz="1800" kern="1200">
          <a:solidFill>
            <a:schemeClr val="accent2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194173"/>
        </a:buClr>
        <a:buSzPct val="130000"/>
        <a:buFont typeface="Lucida Grande"/>
        <a:buChar char="●"/>
        <a:defRPr sz="1600" kern="1200">
          <a:solidFill>
            <a:schemeClr val="accent2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194173"/>
        </a:buClr>
        <a:buSzPct val="90000"/>
        <a:buFont typeface="Lucida Grande"/>
        <a:buChar char="◼"/>
        <a:defRPr sz="1400" kern="1200">
          <a:solidFill>
            <a:schemeClr val="accent2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194173"/>
        </a:buClr>
        <a:buSzPct val="70000"/>
        <a:buFont typeface="Lucida Grande"/>
        <a:buChar char="▶"/>
        <a:defRPr sz="1400" kern="1200">
          <a:solidFill>
            <a:schemeClr val="accent2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274320" y="201168"/>
            <a:ext cx="6629400" cy="8686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60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3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457200" rtl="0" eaLnBrk="1" latinLnBrk="0" hangingPunct="1">
        <a:spcBef>
          <a:spcPct val="0"/>
        </a:spcBef>
        <a:buNone/>
        <a:defRPr sz="2600" b="0" kern="1200">
          <a:solidFill>
            <a:srgbClr val="194173"/>
          </a:solidFill>
          <a:latin typeface="+mn-lt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194173"/>
        </a:buClr>
        <a:buSzPct val="90000"/>
        <a:buFont typeface="Lucida Grande"/>
        <a:buChar char="◼"/>
        <a:defRPr sz="2000" kern="1200">
          <a:solidFill>
            <a:schemeClr val="accent2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194173"/>
        </a:buClr>
        <a:buSzPct val="90000"/>
        <a:buFont typeface="Lucida Grande"/>
        <a:buChar char="▶"/>
        <a:defRPr sz="1800" kern="1200">
          <a:solidFill>
            <a:schemeClr val="accent2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194173"/>
        </a:buClr>
        <a:buSzPct val="130000"/>
        <a:buFont typeface="Lucida Grande"/>
        <a:buChar char="●"/>
        <a:defRPr sz="1600" kern="1200">
          <a:solidFill>
            <a:schemeClr val="accent2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194173"/>
        </a:buClr>
        <a:buSzPct val="90000"/>
        <a:buFont typeface="Lucida Grande"/>
        <a:buChar char="◼"/>
        <a:defRPr sz="1400" kern="1200">
          <a:solidFill>
            <a:schemeClr val="accent2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194173"/>
        </a:buClr>
        <a:buSzPct val="70000"/>
        <a:buFont typeface="Lucida Grande"/>
        <a:buChar char="▶"/>
        <a:defRPr sz="1400" kern="1200">
          <a:solidFill>
            <a:schemeClr val="accent2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chive.arm.gov/lassobrowser" TargetMode="External"/><Relationship Id="rId2" Type="http://schemas.openxmlformats.org/officeDocument/2006/relationships/hyperlink" Target="https://www.arm.gov/capabilities/modelin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lasso@arm.gov" TargetMode="External"/><Relationship Id="rId5" Type="http://schemas.openxmlformats.org/officeDocument/2006/relationships/hyperlink" Target="mailto:William.Gustafson@pnnl.gov" TargetMode="External"/><Relationship Id="rId4" Type="http://schemas.openxmlformats.org/officeDocument/2006/relationships/hyperlink" Target="http://eepurl.com/bCS8s5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2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png"/><Relationship Id="rId7" Type="http://schemas.openxmlformats.org/officeDocument/2006/relationships/image" Target="../media/image10.jpeg"/><Relationship Id="rId2" Type="http://schemas.openxmlformats.org/officeDocument/2006/relationships/hyperlink" Target="https://www.arm.gov/capabilities/modeling/lasso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emf"/><Relationship Id="rId4" Type="http://schemas.microsoft.com/office/2007/relationships/hdphoto" Target="../media/hdphoto1.wdp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archive.arm.gov/lassobrowser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276273" y="6322730"/>
            <a:ext cx="5583676" cy="365125"/>
          </a:xfrm>
        </p:spPr>
        <p:txBody>
          <a:bodyPr/>
          <a:lstStyle/>
          <a:p>
            <a:r>
              <a:rPr lang="en-US" sz="2000" dirty="0"/>
              <a:t>https://</a:t>
            </a:r>
            <a:r>
              <a:rPr lang="en-US" sz="2000" dirty="0" err="1"/>
              <a:t>www.arm.gov</a:t>
            </a:r>
            <a:r>
              <a:rPr lang="en-US" sz="2000" dirty="0"/>
              <a:t>/capabilities/modeling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259707"/>
            <a:ext cx="8982635" cy="1828800"/>
          </a:xfrm>
        </p:spPr>
        <p:txBody>
          <a:bodyPr/>
          <a:lstStyle/>
          <a:p>
            <a:pPr algn="ctr"/>
            <a:r>
              <a:rPr lang="en-US" sz="3200" dirty="0"/>
              <a:t>Routine, Symbiotic Large-Eddy Simulation and Observation Data Bundles of Continental Shallow Convection for Improving Atmospheric Models</a:t>
            </a:r>
            <a:endParaRPr lang="en-US" sz="36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09990" y="3088508"/>
            <a:ext cx="7559689" cy="2022534"/>
          </a:xfrm>
        </p:spPr>
        <p:txBody>
          <a:bodyPr>
            <a:noAutofit/>
          </a:bodyPr>
          <a:lstStyle/>
          <a:p>
            <a:r>
              <a:rPr lang="en-US" sz="1800" b="1" cap="none" dirty="0">
                <a:solidFill>
                  <a:schemeClr val="accent1"/>
                </a:solidFill>
              </a:rPr>
              <a:t>Core LASSO Team</a:t>
            </a:r>
          </a:p>
          <a:p>
            <a:pPr>
              <a:tabLst>
                <a:tab pos="2224088" algn="l"/>
              </a:tabLst>
            </a:pPr>
            <a:r>
              <a:rPr lang="en-US" sz="1800" cap="none" dirty="0"/>
              <a:t>PNNL:	William Gustafson (PI), </a:t>
            </a:r>
            <a:r>
              <a:rPr lang="en-US" sz="1800" cap="none" dirty="0" err="1"/>
              <a:t>Heng</a:t>
            </a:r>
            <a:r>
              <a:rPr lang="en-US" sz="1800" cap="none" dirty="0"/>
              <a:t> Xiao</a:t>
            </a:r>
          </a:p>
          <a:p>
            <a:pPr>
              <a:tabLst>
                <a:tab pos="2224088" algn="l"/>
              </a:tabLst>
            </a:pPr>
            <a:r>
              <a:rPr lang="en-US" sz="1800" cap="none" dirty="0"/>
              <a:t>BNL:	Andrew M. Vogelmann (Co-PI), Satoshi Endo, Tami Toto </a:t>
            </a:r>
          </a:p>
          <a:p>
            <a:pPr>
              <a:tabLst>
                <a:tab pos="2224088" algn="l"/>
              </a:tabLst>
            </a:pPr>
            <a:r>
              <a:rPr lang="en-US" sz="1800" cap="none" dirty="0"/>
              <a:t>UCLA:	</a:t>
            </a:r>
            <a:r>
              <a:rPr lang="en-US" sz="1800" cap="none" dirty="0" err="1"/>
              <a:t>Zhijin</a:t>
            </a:r>
            <a:r>
              <a:rPr lang="en-US" sz="1800" cap="none" dirty="0"/>
              <a:t> Li</a:t>
            </a:r>
          </a:p>
          <a:p>
            <a:pPr>
              <a:tabLst>
                <a:tab pos="2224088" algn="l"/>
              </a:tabLst>
            </a:pPr>
            <a:r>
              <a:rPr lang="en-US" sz="1800" cap="none" dirty="0"/>
              <a:t>Nat. U of Defense Tech:	Xiaoping Cheng</a:t>
            </a:r>
          </a:p>
          <a:p>
            <a:pPr>
              <a:tabLst>
                <a:tab pos="2224088" algn="l"/>
              </a:tabLst>
            </a:pPr>
            <a:r>
              <a:rPr lang="en-US" sz="1800" cap="none" dirty="0"/>
              <a:t>ORNL:	</a:t>
            </a:r>
            <a:r>
              <a:rPr lang="en-US" sz="1800" cap="none" dirty="0" err="1"/>
              <a:t>Bhargavi</a:t>
            </a:r>
            <a:r>
              <a:rPr lang="en-US" sz="1800" cap="none" dirty="0"/>
              <a:t> Krishna</a:t>
            </a:r>
          </a:p>
          <a:p>
            <a:pPr>
              <a:tabLst>
                <a:tab pos="2168525" algn="l"/>
              </a:tabLst>
            </a:pPr>
            <a:endParaRPr lang="en-US" sz="500" cap="none" dirty="0"/>
          </a:p>
          <a:p>
            <a:r>
              <a:rPr lang="en-US" sz="1800" b="1" cap="none" dirty="0">
                <a:solidFill>
                  <a:schemeClr val="accent1"/>
                </a:solidFill>
              </a:rPr>
              <a:t>Additional Contributions</a:t>
            </a:r>
          </a:p>
          <a:p>
            <a:r>
              <a:rPr lang="en-US" sz="1800" cap="none" dirty="0"/>
              <a:t>Wayne Angevine &amp; Mariko </a:t>
            </a:r>
            <a:r>
              <a:rPr lang="en-US" sz="1800" cap="none" dirty="0" err="1"/>
              <a:t>Oue</a:t>
            </a:r>
            <a:endParaRPr lang="en-US" sz="1800" cap="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1309990" y="5571309"/>
            <a:ext cx="7559689" cy="43850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Understanding &amp; Modelling Atmospheric Processes, 2</a:t>
            </a:r>
            <a:r>
              <a:rPr lang="en-US" baseline="30000" dirty="0"/>
              <a:t>nd</a:t>
            </a:r>
            <a:r>
              <a:rPr lang="en-US" dirty="0"/>
              <a:t> Pan-GASS Meeting</a:t>
            </a:r>
          </a:p>
          <a:p>
            <a:r>
              <a:rPr lang="en-US" dirty="0"/>
              <a:t>Lorne, Australia, 1 March 2018</a:t>
            </a:r>
          </a:p>
        </p:txBody>
      </p:sp>
    </p:spTree>
    <p:extLst>
      <p:ext uri="{BB962C8B-B14F-4D97-AF65-F5344CB8AC3E}">
        <p14:creationId xmlns:p14="http://schemas.microsoft.com/office/powerpoint/2010/main" val="412175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9430" y="6336376"/>
            <a:ext cx="1381328" cy="4347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LASSO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1904474" y="1608138"/>
            <a:ext cx="7130080" cy="448418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Recommendations for Implementation of LASSO</a:t>
            </a:r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Contains recommendations from the LASSO Pilot Phase regarding what should be implemented for operations</a:t>
            </a:r>
          </a:p>
          <a:p>
            <a:pPr lvl="1"/>
            <a:r>
              <a:rPr lang="en-US" dirty="0"/>
              <a:t>We are still accepting feedback and have not yet locked down the implementation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b="1" dirty="0"/>
              <a:t>Description of the LASSO Alpha 2 Release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Contains technical details about the LASSO data bundles, e.g., skill score descriptions, lists of variables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17236" y="2037772"/>
            <a:ext cx="6312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Gustafson, et al., 2017. Recommendations for Implementation of the LASSO Workflow. doi:10.2172/1406259.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204" y="1608138"/>
            <a:ext cx="1654970" cy="22747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203" y="4246423"/>
            <a:ext cx="1665940" cy="22552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18886" y="4612278"/>
            <a:ext cx="691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Gustafson, et al., 2017: Description of the LASSO Alpha 2 Release. doi:10.2172/1376727. 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7150" y="6356350"/>
            <a:ext cx="4895850" cy="365125"/>
          </a:xfrm>
          <a:prstGeom prst="rect">
            <a:avLst/>
          </a:prstGeom>
        </p:spPr>
        <p:txBody>
          <a:bodyPr/>
          <a:lstStyle>
            <a:lvl1pPr algn="ctr">
              <a:defRPr sz="1600" b="1">
                <a:solidFill>
                  <a:srgbClr val="707276"/>
                </a:solidFill>
                <a:latin typeface="+mj-lt"/>
              </a:defRPr>
            </a:lvl1pPr>
          </a:lstStyle>
          <a:p>
            <a:r>
              <a:rPr lang="en-US" dirty="0"/>
              <a:t>https://</a:t>
            </a:r>
            <a:r>
              <a:rPr lang="en-US" dirty="0" err="1"/>
              <a:t>www.arm.gov</a:t>
            </a:r>
            <a:r>
              <a:rPr lang="en-US" dirty="0"/>
              <a:t>/capabilities/modeling</a:t>
            </a:r>
          </a:p>
        </p:txBody>
      </p:sp>
    </p:spTree>
    <p:extLst>
      <p:ext uri="{BB962C8B-B14F-4D97-AF65-F5344CB8AC3E}">
        <p14:creationId xmlns:p14="http://schemas.microsoft.com/office/powerpoint/2010/main" val="74269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12B80-FF29-414D-BBE0-1CBE84214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Expanding LASSO beyond SGP </a:t>
            </a:r>
            <a:r>
              <a:rPr lang="en-US" dirty="0" err="1"/>
              <a:t>ShCu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17F24-AE22-2F4A-85D2-F4F70775299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20" y="3512717"/>
            <a:ext cx="5537815" cy="2229481"/>
          </a:xfrm>
        </p:spPr>
        <p:txBody>
          <a:bodyPr/>
          <a:lstStyle/>
          <a:p>
            <a:r>
              <a:rPr lang="en-US" dirty="0"/>
              <a:t>Shallow clouds at SGP is the start, with a heavy focus on getting the machinery in place in addition to the science drivers.</a:t>
            </a:r>
          </a:p>
          <a:p>
            <a:r>
              <a:rPr lang="en-US" dirty="0"/>
              <a:t>Now, we are considering options for expansion.</a:t>
            </a:r>
          </a:p>
          <a:p>
            <a:pPr lvl="1"/>
            <a:r>
              <a:rPr lang="en-US" dirty="0"/>
              <a:t>Science drivers are key for prioritization</a:t>
            </a:r>
          </a:p>
          <a:p>
            <a:pPr lvl="1"/>
            <a:r>
              <a:rPr lang="en-US" dirty="0"/>
              <a:t>Practicality also plays a role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6FFBE7-1FFF-D143-96BD-7FB749697E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9187" y="3512717"/>
            <a:ext cx="3237591" cy="24592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97A8920-BCA0-B04F-A50C-27E3FFD96F38}"/>
              </a:ext>
            </a:extLst>
          </p:cNvPr>
          <p:cNvGrpSpPr/>
          <p:nvPr/>
        </p:nvGrpSpPr>
        <p:grpSpPr>
          <a:xfrm>
            <a:off x="107206" y="1752526"/>
            <a:ext cx="8909572" cy="1247927"/>
            <a:chOff x="0" y="1752526"/>
            <a:chExt cx="9144000" cy="1280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446D039-6F07-B04E-989C-59082BB3C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4045" y="1752527"/>
              <a:ext cx="1921139" cy="128075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D2D58DB-C62F-2F44-8A8A-9B183D4EA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2862" y="1752526"/>
              <a:ext cx="1921138" cy="128075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8A9220E-77A0-5D4E-8340-82E41541F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15184" y="1752529"/>
              <a:ext cx="1707678" cy="128075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A7BBDA3-55ED-FD4E-9BFE-716613813E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752527"/>
              <a:ext cx="1928111" cy="128075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82CF4E-14DF-EE46-9CFC-0885686FF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8111" y="1752526"/>
              <a:ext cx="1707678" cy="12807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305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A1F084E-7FB6-1343-BC24-A09729FB5421}"/>
              </a:ext>
            </a:extLst>
          </p:cNvPr>
          <p:cNvSpPr/>
          <p:nvPr/>
        </p:nvSpPr>
        <p:spPr>
          <a:xfrm>
            <a:off x="139430" y="6336376"/>
            <a:ext cx="1381328" cy="4347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Discover LASSO!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271204" y="1469346"/>
            <a:ext cx="8591810" cy="4622979"/>
          </a:xfrm>
        </p:spPr>
        <p:txBody>
          <a:bodyPr/>
          <a:lstStyle/>
          <a:p>
            <a:r>
              <a:rPr lang="en-US" dirty="0"/>
              <a:t>Top-level webpage: </a:t>
            </a:r>
            <a:r>
              <a:rPr lang="en-US" dirty="0">
                <a:hlinkClick r:id="rId2"/>
              </a:rPr>
              <a:t>https://www.arm.gov/capabilities/modeling</a:t>
            </a:r>
            <a:endParaRPr lang="en-US" dirty="0"/>
          </a:p>
          <a:p>
            <a:r>
              <a:rPr lang="en-US" dirty="0"/>
              <a:t>Bundle Browser interface: </a:t>
            </a:r>
            <a:r>
              <a:rPr lang="en-US" dirty="0">
                <a:hlinkClick r:id="rId3"/>
              </a:rPr>
              <a:t>http://www.archive.arm.gov/lassobrowser</a:t>
            </a:r>
            <a:endParaRPr lang="en-US" dirty="0"/>
          </a:p>
          <a:p>
            <a:r>
              <a:rPr lang="en-US" dirty="0"/>
              <a:t>E-mail list: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cs typeface="Arial" pitchFamily="34" charset="0"/>
                <a:hlinkClick r:id="rId4"/>
              </a:rPr>
              <a:t>http://eepurl.com/bCS8s5</a:t>
            </a:r>
            <a:endParaRPr lang="en-US" dirty="0">
              <a:solidFill>
                <a:schemeClr val="tx2">
                  <a:lumMod val="50000"/>
                </a:schemeClr>
              </a:solidFill>
              <a:cs typeface="Arial" pitchFamily="34" charset="0"/>
            </a:endParaRPr>
          </a:p>
          <a:p>
            <a:r>
              <a:rPr lang="en-US" dirty="0"/>
              <a:t>Contact: </a:t>
            </a:r>
            <a:r>
              <a:rPr lang="en-US" dirty="0">
                <a:hlinkClick r:id="rId5"/>
              </a:rPr>
              <a:t>William.Gustafson@pnnl.gov</a:t>
            </a:r>
            <a:r>
              <a:rPr lang="en-US" dirty="0"/>
              <a:t> or </a:t>
            </a:r>
            <a:r>
              <a:rPr lang="en-US" dirty="0">
                <a:hlinkClick r:id="rId6"/>
              </a:rPr>
              <a:t>lasso@arm.gov</a:t>
            </a:r>
            <a:endParaRPr lang="en-US" dirty="0"/>
          </a:p>
          <a:p>
            <a:endParaRPr lang="en-US" dirty="0"/>
          </a:p>
          <a:p>
            <a:r>
              <a:rPr lang="en-US" dirty="0"/>
              <a:t>Alpha 1 release available with 2015 cases (5 cases; soon to be re-released using updated Alpha 2 code)</a:t>
            </a:r>
          </a:p>
          <a:p>
            <a:r>
              <a:rPr lang="en-US" dirty="0"/>
              <a:t>Alpha 2 release available with 2016 cases (13 cases)</a:t>
            </a:r>
          </a:p>
          <a:p>
            <a:r>
              <a:rPr lang="en-US" dirty="0"/>
              <a:t>First official production year with 2017 cases available later this year (~32 cases)</a:t>
            </a:r>
          </a:p>
          <a:p>
            <a:endParaRPr lang="en-US" dirty="0"/>
          </a:p>
          <a:p>
            <a:r>
              <a:rPr lang="en-US" dirty="0"/>
              <a:t>Looking for feedback as we work through formal implementation</a:t>
            </a:r>
          </a:p>
          <a:p>
            <a:pPr lvl="1"/>
            <a:r>
              <a:rPr lang="en-US" dirty="0"/>
              <a:t>Still time to make adjustments—check out LASSO and let us know what you think!</a:t>
            </a:r>
          </a:p>
          <a:p>
            <a:pPr lvl="1"/>
            <a:r>
              <a:rPr lang="en-US" dirty="0"/>
              <a:t>What would you prioritize for expansion?</a:t>
            </a:r>
          </a:p>
        </p:txBody>
      </p:sp>
    </p:spTree>
    <p:extLst>
      <p:ext uri="{BB962C8B-B14F-4D97-AF65-F5344CB8AC3E}">
        <p14:creationId xmlns:p14="http://schemas.microsoft.com/office/powerpoint/2010/main" val="177800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	Extra</a:t>
            </a:r>
            <a:r>
              <a:rPr lang="mr-IN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59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Shallow convection can occur in the midst of widely varying conditions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198924" y="1672318"/>
            <a:ext cx="2765897" cy="2765897"/>
            <a:chOff x="304800" y="1447800"/>
            <a:chExt cx="4343400" cy="434340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Picture 8" descr="satellite_vis_ict_201605181900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" y="1447800"/>
              <a:ext cx="4343400" cy="4343400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 bwMode="auto">
            <a:xfrm flipH="1">
              <a:off x="2057400" y="3810000"/>
              <a:ext cx="838200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" name="Group 10"/>
          <p:cNvGrpSpPr/>
          <p:nvPr/>
        </p:nvGrpSpPr>
        <p:grpSpPr>
          <a:xfrm>
            <a:off x="6126643" y="1672318"/>
            <a:ext cx="2765897" cy="2765897"/>
            <a:chOff x="304800" y="1447800"/>
            <a:chExt cx="4343400" cy="434340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" name="Picture 11" descr="satellite_vis_ict_201607161930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" y="1447800"/>
              <a:ext cx="4343400" cy="4343400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/>
          </p:nvCxnSpPr>
          <p:spPr bwMode="auto">
            <a:xfrm flipH="1">
              <a:off x="2057400" y="3810000"/>
              <a:ext cx="838200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" name="Group 14"/>
          <p:cNvGrpSpPr/>
          <p:nvPr/>
        </p:nvGrpSpPr>
        <p:grpSpPr>
          <a:xfrm>
            <a:off x="271204" y="1672318"/>
            <a:ext cx="2765897" cy="2765897"/>
            <a:chOff x="271204" y="1793133"/>
            <a:chExt cx="2765897" cy="27658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" name="Picture 6" descr="satellite_vis_ict_20160619200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1204" y="1793133"/>
              <a:ext cx="2765897" cy="2765897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 bwMode="auto">
            <a:xfrm flipH="1">
              <a:off x="1393897" y="3297393"/>
              <a:ext cx="533770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1" name="Picture 20" descr="Screen Shot 2016-11-11 at 12.31.54 PM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0604" y="4624278"/>
            <a:ext cx="1127095" cy="1421675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 descr="Screen Shot 2016-11-11 at 12.29.36 PM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3505" y="4624278"/>
            <a:ext cx="1096734" cy="1421675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Screen Shot 2016-11-11 at 12.57.52 P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0638" y="4623077"/>
            <a:ext cx="1117905" cy="1421675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Rectangle 24"/>
          <p:cNvSpPr/>
          <p:nvPr/>
        </p:nvSpPr>
        <p:spPr>
          <a:xfrm>
            <a:off x="139430" y="6336376"/>
            <a:ext cx="1381328" cy="4347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71204" y="6151514"/>
            <a:ext cx="8621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Yellow bar is approximately 300 km long, a commonly used forcing scale.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97522" y="1823577"/>
            <a:ext cx="173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</a:rPr>
              <a:t>19-Jun-2016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101361" y="1823577"/>
            <a:ext cx="1863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</a:rPr>
              <a:t>18-May-2016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243637" y="1810817"/>
            <a:ext cx="1649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FFC000"/>
                </a:solidFill>
              </a:rPr>
              <a:t>16-Jul-2016</a:t>
            </a:r>
          </a:p>
        </p:txBody>
      </p:sp>
    </p:spTree>
    <p:extLst>
      <p:ext uri="{BB962C8B-B14F-4D97-AF65-F5344CB8AC3E}">
        <p14:creationId xmlns:p14="http://schemas.microsoft.com/office/powerpoint/2010/main" val="27051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LASSO employs an ensemble of forcings to capture the range of possible conditions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271204" y="1608138"/>
            <a:ext cx="8591810" cy="4572168"/>
          </a:xfrm>
        </p:spPr>
        <p:txBody>
          <a:bodyPr/>
          <a:lstStyle/>
          <a:p>
            <a:r>
              <a:rPr lang="en-US" dirty="0"/>
              <a:t>Large-scale forcing datasets generated from 3 sources</a:t>
            </a:r>
          </a:p>
          <a:p>
            <a:pPr lvl="1"/>
            <a:endParaRPr lang="en-US" dirty="0">
              <a:solidFill>
                <a:schemeClr val="tx1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en-US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Variational</a:t>
            </a: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  <a:t> Analysis:</a:t>
            </a:r>
            <a:r>
              <a:rPr lang="en-US" dirty="0"/>
              <a:t> ARM product, 300 km spatial scale</a:t>
            </a:r>
          </a:p>
          <a:p>
            <a:pPr lvl="1"/>
            <a:endParaRPr lang="en-US" dirty="0"/>
          </a:p>
          <a:p>
            <a:pPr lvl="1"/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  <a:t>ECMWF IFS model:</a:t>
            </a:r>
            <a:r>
              <a:rPr lang="en-US" dirty="0"/>
              <a:t> ~16, 115, &amp; 413 km spatial scales</a:t>
            </a:r>
          </a:p>
          <a:p>
            <a:pPr lvl="1"/>
            <a:endParaRPr lang="en-US" dirty="0">
              <a:solidFill>
                <a:schemeClr val="tx1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  <a:t>Multiscale Data Assimilation (MSDA):</a:t>
            </a:r>
            <a:r>
              <a:rPr lang="en-US" dirty="0"/>
              <a:t> 75, 150, &amp; 300 km scales; can directly incorporate ARM observations into the analysis</a:t>
            </a:r>
          </a:p>
          <a:p>
            <a:pPr lvl="2"/>
            <a:r>
              <a:rPr lang="en-US" dirty="0"/>
              <a:t>Hybrid </a:t>
            </a:r>
            <a:r>
              <a:rPr lang="en-US" dirty="0" err="1"/>
              <a:t>AERI+Raman</a:t>
            </a:r>
            <a:r>
              <a:rPr lang="en-US" dirty="0"/>
              <a:t> Lidar T profiles</a:t>
            </a:r>
          </a:p>
          <a:p>
            <a:pPr lvl="2"/>
            <a:r>
              <a:rPr lang="en-US" dirty="0"/>
              <a:t>Raman Lidar Qv profiles</a:t>
            </a:r>
          </a:p>
          <a:p>
            <a:pPr lvl="2"/>
            <a:r>
              <a:rPr lang="en-US" dirty="0"/>
              <a:t>RWP wind profiles</a:t>
            </a:r>
          </a:p>
          <a:p>
            <a:pPr lvl="2"/>
            <a:r>
              <a:rPr lang="en-US" dirty="0"/>
              <a:t>Surface meteorology</a:t>
            </a:r>
          </a:p>
          <a:p>
            <a:pPr lvl="1"/>
            <a:endParaRPr lang="en-US" dirty="0"/>
          </a:p>
        </p:txBody>
      </p:sp>
      <p:sp>
        <p:nvSpPr>
          <p:cNvPr id="4" name="Footer Placeholder 1"/>
          <p:cNvSpPr txBox="1">
            <a:spLocks/>
          </p:cNvSpPr>
          <p:nvPr/>
        </p:nvSpPr>
        <p:spPr>
          <a:xfrm>
            <a:off x="2276273" y="6316424"/>
            <a:ext cx="558367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2">
                    <a:lumMod val="50000"/>
                  </a:schemeClr>
                </a:solidFill>
              </a:rPr>
              <a:t>https://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www.arm.gov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/capabilities/modeling</a:t>
            </a:r>
          </a:p>
        </p:txBody>
      </p:sp>
    </p:spTree>
    <p:extLst>
      <p:ext uri="{BB962C8B-B14F-4D97-AF65-F5344CB8AC3E}">
        <p14:creationId xmlns:p14="http://schemas.microsoft.com/office/powerpoint/2010/main" val="68440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forcing ensemble displays significant differences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271204" y="1608138"/>
            <a:ext cx="8591810" cy="402245"/>
          </a:xfrm>
        </p:spPr>
        <p:txBody>
          <a:bodyPr/>
          <a:lstStyle/>
          <a:p>
            <a:r>
              <a:rPr lang="en-US" dirty="0"/>
              <a:t>Even the sign of the forcing differs between different forcing datasets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-185015" y="3864894"/>
            <a:ext cx="1056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Height [m]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81061" y="5302661"/>
            <a:ext cx="259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Temperature Tendency [K h</a:t>
            </a:r>
            <a:r>
              <a:rPr lang="en-US" sz="1600" baseline="300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-1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9551" y="5302661"/>
            <a:ext cx="2200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Vertical Velocity [cm s</a:t>
            </a:r>
            <a:r>
              <a:rPr lang="en-US" sz="1600" baseline="300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-1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43801" y="2195210"/>
            <a:ext cx="603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Large-Scale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</a:rPr>
              <a:t>Advective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 Tendencies, Ensemble from 25-Jun-2016 17 UTC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692" y="2927762"/>
            <a:ext cx="2720111" cy="23748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2622" y="2927762"/>
            <a:ext cx="2720111" cy="237489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1552" y="2927762"/>
            <a:ext cx="2720111" cy="237489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972733" y="5302661"/>
            <a:ext cx="2964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Water Vapor Tendency [g (kg h)</a:t>
            </a:r>
            <a:r>
              <a:rPr lang="en-US" sz="1600" baseline="300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-1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]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749551" y="3681414"/>
            <a:ext cx="2447772" cy="1415796"/>
            <a:chOff x="749551" y="3483188"/>
            <a:chExt cx="2447772" cy="1415796"/>
          </a:xfrm>
        </p:grpSpPr>
        <p:sp>
          <p:nvSpPr>
            <p:cNvPr id="18" name="Oval 17"/>
            <p:cNvSpPr/>
            <p:nvPr/>
          </p:nvSpPr>
          <p:spPr>
            <a:xfrm>
              <a:off x="960700" y="3773348"/>
              <a:ext cx="683102" cy="844952"/>
            </a:xfrm>
            <a:prstGeom prst="ellipse">
              <a:avLst/>
            </a:prstGeom>
            <a:noFill/>
            <a:ln w="19050">
              <a:solidFill>
                <a:srgbClr val="12773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2280213" y="3773347"/>
              <a:ext cx="405114" cy="844954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1761737" y="3773347"/>
              <a:ext cx="359073" cy="844954"/>
            </a:xfrm>
            <a:prstGeom prst="ellipse">
              <a:avLst/>
            </a:prstGeom>
            <a:noFill/>
            <a:ln w="19050">
              <a:solidFill>
                <a:srgbClr val="CC657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9551" y="4529652"/>
              <a:ext cx="760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solidFill>
                    <a:srgbClr val="127734"/>
                  </a:solidFill>
                </a:rPr>
                <a:t>MSDA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04274" y="3483188"/>
              <a:ext cx="9258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solidFill>
                    <a:srgbClr val="CC6577"/>
                  </a:solidFill>
                </a:rPr>
                <a:t>ECMWF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20810" y="4529652"/>
              <a:ext cx="10765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VARANAL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005898" y="2486614"/>
            <a:ext cx="1762879" cy="416455"/>
            <a:chOff x="1005898" y="2480215"/>
            <a:chExt cx="1762879" cy="416455"/>
          </a:xfrm>
        </p:grpSpPr>
        <p:sp>
          <p:nvSpPr>
            <p:cNvPr id="25" name="Left Arrow 24"/>
            <p:cNvSpPr/>
            <p:nvPr/>
          </p:nvSpPr>
          <p:spPr>
            <a:xfrm>
              <a:off x="1093443" y="2724021"/>
              <a:ext cx="837667" cy="172649"/>
            </a:xfrm>
            <a:prstGeom prst="leftArrow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bg2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Left Arrow 25"/>
            <p:cNvSpPr/>
            <p:nvPr/>
          </p:nvSpPr>
          <p:spPr>
            <a:xfrm rot="10800000">
              <a:off x="1931110" y="2722397"/>
              <a:ext cx="837667" cy="172649"/>
            </a:xfrm>
            <a:prstGeom prst="leftArrow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05898" y="2480898"/>
              <a:ext cx="10111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Subsidence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35276" y="2480215"/>
              <a:ext cx="6383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Lifting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865347" y="2484991"/>
            <a:ext cx="1686910" cy="416455"/>
            <a:chOff x="1093443" y="2480215"/>
            <a:chExt cx="1686910" cy="416455"/>
          </a:xfrm>
        </p:grpSpPr>
        <p:sp>
          <p:nvSpPr>
            <p:cNvPr id="32" name="Left Arrow 31"/>
            <p:cNvSpPr/>
            <p:nvPr/>
          </p:nvSpPr>
          <p:spPr>
            <a:xfrm>
              <a:off x="1093443" y="2724021"/>
              <a:ext cx="837667" cy="172649"/>
            </a:xfrm>
            <a:prstGeom prst="leftArrow">
              <a:avLst/>
            </a:prstGeom>
            <a:gradFill flip="none" rotWithShape="1"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Left Arrow 32"/>
            <p:cNvSpPr/>
            <p:nvPr/>
          </p:nvSpPr>
          <p:spPr>
            <a:xfrm rot="10800000">
              <a:off x="1931110" y="2722397"/>
              <a:ext cx="837667" cy="172649"/>
            </a:xfrm>
            <a:prstGeom prst="leftArrow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FCC7D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45007" y="2480898"/>
              <a:ext cx="7328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Cooling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928517" y="2480215"/>
              <a:ext cx="8518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Warming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622931" y="2484991"/>
            <a:ext cx="1758614" cy="416455"/>
            <a:chOff x="1093443" y="2480215"/>
            <a:chExt cx="1758614" cy="416455"/>
          </a:xfrm>
        </p:grpSpPr>
        <p:sp>
          <p:nvSpPr>
            <p:cNvPr id="37" name="Left Arrow 36"/>
            <p:cNvSpPr/>
            <p:nvPr/>
          </p:nvSpPr>
          <p:spPr>
            <a:xfrm>
              <a:off x="1093443" y="2724021"/>
              <a:ext cx="837667" cy="172649"/>
            </a:xfrm>
            <a:prstGeom prst="leftArrow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Left Arrow 37"/>
            <p:cNvSpPr/>
            <p:nvPr/>
          </p:nvSpPr>
          <p:spPr>
            <a:xfrm rot="10800000">
              <a:off x="1931110" y="2722397"/>
              <a:ext cx="837667" cy="172649"/>
            </a:xfrm>
            <a:prstGeom prst="leftArrow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180723" y="2480898"/>
              <a:ext cx="6614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Drying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844024" y="2480215"/>
              <a:ext cx="10080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Moistening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410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Metrics quantify the range of results to determine which forcing(s) is better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228925" y="1490091"/>
            <a:ext cx="2864818" cy="41600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Case = 25-Jun-2016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39430" y="6336376"/>
            <a:ext cx="1381328" cy="4347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7699" y="4037080"/>
            <a:ext cx="2622793" cy="262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369"/>
          <a:stretch/>
        </p:blipFill>
        <p:spPr bwMode="auto">
          <a:xfrm>
            <a:off x="121534" y="1904035"/>
            <a:ext cx="2777334" cy="198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5914632" y="1524000"/>
            <a:ext cx="3145516" cy="5135873"/>
            <a:chOff x="5914632" y="1524000"/>
            <a:chExt cx="3145516" cy="5135873"/>
          </a:xfrm>
        </p:grpSpPr>
        <p:grpSp>
          <p:nvGrpSpPr>
            <p:cNvPr id="4" name="Group 3"/>
            <p:cNvGrpSpPr/>
            <p:nvPr/>
          </p:nvGrpSpPr>
          <p:grpSpPr>
            <a:xfrm>
              <a:off x="5914632" y="1524000"/>
              <a:ext cx="3145516" cy="5135873"/>
              <a:chOff x="5914632" y="1524000"/>
              <a:chExt cx="3145516" cy="5135873"/>
            </a:xfrm>
          </p:grpSpPr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20288"/>
              <a:stretch/>
            </p:blipFill>
            <p:spPr bwMode="auto">
              <a:xfrm>
                <a:off x="6377009" y="2809132"/>
                <a:ext cx="2683139" cy="2724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" name="Right Bracket 36"/>
              <p:cNvSpPr/>
              <p:nvPr/>
            </p:nvSpPr>
            <p:spPr>
              <a:xfrm>
                <a:off x="5914632" y="1524000"/>
                <a:ext cx="218471" cy="5135873"/>
              </a:xfrm>
              <a:prstGeom prst="rightBracket">
                <a:avLst/>
              </a:prstGeom>
              <a:ln w="38100"/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7" name="Straight Arrow Connector 26"/>
            <p:cNvCxnSpPr/>
            <p:nvPr/>
          </p:nvCxnSpPr>
          <p:spPr>
            <a:xfrm>
              <a:off x="6140370" y="4133602"/>
              <a:ext cx="272581" cy="0"/>
            </a:xfrm>
            <a:prstGeom prst="straightConnector1">
              <a:avLst/>
            </a:prstGeom>
            <a:ln w="38100"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2824327" y="1342467"/>
            <a:ext cx="3241335" cy="5414387"/>
            <a:chOff x="2824327" y="1342467"/>
            <a:chExt cx="3241335" cy="5414387"/>
          </a:xfrm>
        </p:grpSpPr>
        <p:grpSp>
          <p:nvGrpSpPr>
            <p:cNvPr id="17" name="Group 16"/>
            <p:cNvGrpSpPr/>
            <p:nvPr/>
          </p:nvGrpSpPr>
          <p:grpSpPr>
            <a:xfrm>
              <a:off x="3383042" y="1342467"/>
              <a:ext cx="2678776" cy="2724912"/>
              <a:chOff x="487908" y="1859958"/>
              <a:chExt cx="3678074" cy="3741420"/>
            </a:xfrm>
          </p:grpSpPr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20418"/>
              <a:stretch/>
            </p:blipFill>
            <p:spPr bwMode="auto">
              <a:xfrm>
                <a:off x="487908" y="1859958"/>
                <a:ext cx="3678074" cy="3741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0" name="Straight Arrow Connector 19"/>
              <p:cNvCxnSpPr/>
              <p:nvPr/>
            </p:nvCxnSpPr>
            <p:spPr>
              <a:xfrm flipV="1">
                <a:off x="2866416" y="2557337"/>
                <a:ext cx="752272" cy="77426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 rot="18822955">
                <a:off x="1672882" y="2924108"/>
                <a:ext cx="14723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1"/>
                    </a:solidFill>
                  </a:rPr>
                  <a:t>Better</a:t>
                </a:r>
                <a:r>
                  <a:rPr lang="en-US" sz="1400" b="1">
                    <a:solidFill>
                      <a:schemeClr val="accent1"/>
                    </a:solidFill>
                  </a:rPr>
                  <a:t>, best</a:t>
                </a:r>
                <a:r>
                  <a:rPr lang="en-US" sz="1400" b="1" dirty="0">
                    <a:solidFill>
                      <a:schemeClr val="accent1"/>
                    </a:solidFill>
                  </a:rPr>
                  <a:t>=(1,1)</a:t>
                </a:r>
              </a:p>
            </p:txBody>
          </p:sp>
        </p:grpSp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0304"/>
            <a:stretch/>
          </p:blipFill>
          <p:spPr bwMode="auto">
            <a:xfrm>
              <a:off x="3383042" y="4031942"/>
              <a:ext cx="2682620" cy="2724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" name="Group 22"/>
            <p:cNvGrpSpPr/>
            <p:nvPr/>
          </p:nvGrpSpPr>
          <p:grpSpPr>
            <a:xfrm>
              <a:off x="2824327" y="2017383"/>
              <a:ext cx="612779" cy="4565000"/>
              <a:chOff x="3634967" y="2017383"/>
              <a:chExt cx="612779" cy="4565000"/>
            </a:xfrm>
            <a:effectLst/>
          </p:grpSpPr>
          <p:sp>
            <p:nvSpPr>
              <p:cNvPr id="18" name="Right Bracket 17"/>
              <p:cNvSpPr/>
              <p:nvPr/>
            </p:nvSpPr>
            <p:spPr>
              <a:xfrm>
                <a:off x="3634967" y="2017383"/>
                <a:ext cx="230180" cy="4565000"/>
              </a:xfrm>
              <a:prstGeom prst="rightBracket">
                <a:avLst/>
              </a:prstGeom>
              <a:ln w="38100"/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" name="Straight Arrow Connector 21"/>
              <p:cNvCxnSpPr/>
              <p:nvPr/>
            </p:nvCxnSpPr>
            <p:spPr>
              <a:xfrm>
                <a:off x="3858662" y="5394398"/>
                <a:ext cx="389084" cy="0"/>
              </a:xfrm>
              <a:prstGeom prst="straightConnector1">
                <a:avLst/>
              </a:prstGeom>
              <a:ln w="38100"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oup 28"/>
          <p:cNvGrpSpPr/>
          <p:nvPr/>
        </p:nvGrpSpPr>
        <p:grpSpPr>
          <a:xfrm>
            <a:off x="4012477" y="2198628"/>
            <a:ext cx="1637897" cy="4087471"/>
            <a:chOff x="4012477" y="2198628"/>
            <a:chExt cx="1637897" cy="4087471"/>
          </a:xfrm>
        </p:grpSpPr>
        <p:sp>
          <p:nvSpPr>
            <p:cNvPr id="15" name="Oval 14"/>
            <p:cNvSpPr/>
            <p:nvPr/>
          </p:nvSpPr>
          <p:spPr>
            <a:xfrm>
              <a:off x="4514127" y="5405378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499903" y="4423459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413095" y="4799636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5112152" y="4400309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909595" y="4579717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4012477" y="6135628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4434752" y="2966978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4672877" y="2716153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539527" y="2779653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4149002" y="3354328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5041177" y="2744728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4930052" y="2198628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866802" y="3789303"/>
            <a:ext cx="1836396" cy="1128371"/>
            <a:chOff x="6866802" y="3789303"/>
            <a:chExt cx="1836396" cy="1128371"/>
          </a:xfrm>
        </p:grpSpPr>
        <p:sp>
          <p:nvSpPr>
            <p:cNvPr id="47" name="Oval 46"/>
            <p:cNvSpPr/>
            <p:nvPr/>
          </p:nvSpPr>
          <p:spPr>
            <a:xfrm>
              <a:off x="8552727" y="4421128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8324127" y="4170303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8349527" y="4271903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8149502" y="4767203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6866802" y="4017903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7574827" y="3789303"/>
              <a:ext cx="150471" cy="150471"/>
            </a:xfrm>
            <a:prstGeom prst="ellipse">
              <a:avLst/>
            </a:pr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420588" y="1388723"/>
            <a:ext cx="11772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168275" algn="l"/>
              </a:tabLst>
            </a:pPr>
            <a:r>
              <a:rPr lang="en-US" sz="1600" dirty="0"/>
              <a:t>Forcing:</a:t>
            </a:r>
          </a:p>
          <a:p>
            <a:pPr>
              <a:tabLst>
                <a:tab pos="168275" algn="l"/>
              </a:tabLst>
            </a:pPr>
            <a:r>
              <a:rPr lang="en-US" sz="1600" dirty="0"/>
              <a:t>	</a:t>
            </a:r>
            <a:r>
              <a:rPr lang="en-US" sz="1600" b="1" dirty="0">
                <a:solidFill>
                  <a:srgbClr val="0070C0"/>
                </a:solidFill>
              </a:rPr>
              <a:t>VARANAL</a:t>
            </a:r>
          </a:p>
          <a:p>
            <a:pPr>
              <a:tabLst>
                <a:tab pos="168275" algn="l"/>
              </a:tabLst>
            </a:pPr>
            <a:r>
              <a:rPr lang="en-US" sz="1600" b="1" dirty="0"/>
              <a:t>	</a:t>
            </a:r>
            <a:r>
              <a:rPr lang="en-US" sz="1600" b="1" dirty="0">
                <a:solidFill>
                  <a:srgbClr val="CC6577"/>
                </a:solidFill>
              </a:rPr>
              <a:t>ECMWF</a:t>
            </a:r>
          </a:p>
          <a:p>
            <a:pPr>
              <a:tabLst>
                <a:tab pos="168275" algn="l"/>
              </a:tabLst>
            </a:pPr>
            <a:r>
              <a:rPr lang="en-US" sz="1600" b="1" dirty="0"/>
              <a:t>	</a:t>
            </a:r>
            <a:r>
              <a:rPr lang="en-US" sz="1600" b="1" dirty="0">
                <a:solidFill>
                  <a:srgbClr val="127734"/>
                </a:solidFill>
              </a:rPr>
              <a:t>MSDA</a:t>
            </a:r>
          </a:p>
          <a:p>
            <a:pPr>
              <a:tabLst>
                <a:tab pos="168275" algn="l"/>
              </a:tabLst>
            </a:pPr>
            <a:r>
              <a:rPr lang="en-US" sz="1600" b="1" dirty="0">
                <a:solidFill>
                  <a:srgbClr val="127734"/>
                </a:solidFill>
              </a:rPr>
              <a:t>	</a:t>
            </a:r>
            <a:r>
              <a:rPr lang="en-US" sz="1600" b="1" dirty="0">
                <a:solidFill>
                  <a:srgbClr val="000000"/>
                </a:solidFill>
              </a:rPr>
              <a:t>No LSF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98612" y="1385492"/>
            <a:ext cx="13548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168275" algn="l"/>
              </a:tabLst>
            </a:pPr>
            <a:r>
              <a:rPr lang="en-US" sz="1600" dirty="0"/>
              <a:t>Model:</a:t>
            </a:r>
          </a:p>
          <a:p>
            <a:pPr>
              <a:tabLst>
                <a:tab pos="168275" algn="l"/>
              </a:tabLst>
            </a:pPr>
            <a:r>
              <a:rPr lang="en-US" sz="1600" dirty="0"/>
              <a:t>	&lt;100 = WRF</a:t>
            </a:r>
          </a:p>
          <a:p>
            <a:pPr>
              <a:tabLst>
                <a:tab pos="168275" algn="l"/>
              </a:tabLst>
            </a:pPr>
            <a:r>
              <a:rPr lang="en-US" sz="1600" dirty="0"/>
              <a:t>	≥100 = SAM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8227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LASSO’s workflow for aiding research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271204" y="1608138"/>
            <a:ext cx="2413630" cy="2185649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3289" y="1538008"/>
            <a:ext cx="6437712" cy="5020056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494489" y="4284764"/>
            <a:ext cx="5562600" cy="1938992"/>
            <a:chOff x="474044" y="4051300"/>
            <a:chExt cx="5562600" cy="193899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0" name="Straight Arrow Connector 9"/>
            <p:cNvCxnSpPr/>
            <p:nvPr/>
          </p:nvCxnSpPr>
          <p:spPr>
            <a:xfrm flipV="1">
              <a:off x="5029200" y="4051300"/>
              <a:ext cx="1007444" cy="673100"/>
            </a:xfrm>
            <a:prstGeom prst="straightConnector1">
              <a:avLst/>
            </a:prstGeom>
            <a:ln w="98425">
              <a:solidFill>
                <a:srgbClr val="FFFF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474044" y="4051300"/>
              <a:ext cx="4724400" cy="193899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algn="l"/>
              <a:r>
                <a:rPr lang="en-US" sz="2000" b="1" dirty="0">
                  <a:solidFill>
                    <a:srgbClr val="16305F"/>
                  </a:solidFill>
                </a:rPr>
                <a:t>Simulations packaged into </a:t>
              </a:r>
              <a:r>
                <a:rPr lang="en-US" sz="2000" b="1" i="1" dirty="0">
                  <a:solidFill>
                    <a:srgbClr val="16305F"/>
                  </a:solidFill>
                </a:rPr>
                <a:t>data bundles</a:t>
              </a:r>
            </a:p>
            <a:p>
              <a:pPr marL="285750" indent="-285750" algn="l">
                <a:buFont typeface="Arial"/>
                <a:buChar char="•"/>
              </a:pPr>
              <a:r>
                <a:rPr lang="en-US" sz="2000" dirty="0">
                  <a:solidFill>
                    <a:srgbClr val="16305F"/>
                  </a:solidFill>
                </a:rPr>
                <a:t>Skill scores, diagnostics, and quick-looks</a:t>
              </a:r>
            </a:p>
            <a:p>
              <a:pPr marL="285750" indent="-285750" algn="l">
                <a:buFont typeface="Arial"/>
                <a:buChar char="•"/>
              </a:pPr>
              <a:r>
                <a:rPr lang="en-US" sz="2000" dirty="0">
                  <a:solidFill>
                    <a:srgbClr val="16305F"/>
                  </a:solidFill>
                </a:rPr>
                <a:t>Selected coincident model &amp; obs. </a:t>
              </a:r>
              <a:r>
                <a:rPr lang="en-US" sz="2000" dirty="0" err="1">
                  <a:solidFill>
                    <a:srgbClr val="16305F"/>
                  </a:solidFill>
                </a:rPr>
                <a:t>vars</a:t>
              </a:r>
              <a:r>
                <a:rPr lang="en-US" sz="2000" dirty="0">
                  <a:solidFill>
                    <a:srgbClr val="16305F"/>
                  </a:solidFill>
                </a:rPr>
                <a:t> </a:t>
              </a:r>
            </a:p>
            <a:p>
              <a:pPr marL="285750" indent="-285750" algn="l">
                <a:buFont typeface="Arial"/>
                <a:buChar char="•"/>
              </a:pPr>
              <a:r>
                <a:rPr lang="en-US" sz="2000" dirty="0">
                  <a:solidFill>
                    <a:srgbClr val="16305F"/>
                  </a:solidFill>
                </a:rPr>
                <a:t>LES domain-averaged statistics and 3-D instantaneous volumes </a:t>
              </a:r>
            </a:p>
            <a:p>
              <a:pPr marL="285750" indent="-285750" algn="l">
                <a:buFont typeface="Arial"/>
                <a:buChar char="•"/>
              </a:pPr>
              <a:r>
                <a:rPr lang="en-US" sz="2000" dirty="0">
                  <a:solidFill>
                    <a:srgbClr val="16305F"/>
                  </a:solidFill>
                </a:rPr>
                <a:t>Input data to reproduce simulations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412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E2C91E-A71B-DE44-898A-3311A8861DD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1292773"/>
            <a:ext cx="9144000" cy="5565228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E013CEC-2602-C949-82FB-DDD90F861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set of forcings for LES runs?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C7B2E9-AD86-1A4C-9BE9-29C9D8C9E150}"/>
              </a:ext>
            </a:extLst>
          </p:cNvPr>
          <p:cNvSpPr/>
          <p:nvPr/>
        </p:nvSpPr>
        <p:spPr>
          <a:xfrm>
            <a:off x="-4891" y="1292772"/>
            <a:ext cx="9144000" cy="5565228"/>
          </a:xfrm>
          <a:prstGeom prst="rect">
            <a:avLst/>
          </a:prstGeom>
          <a:solidFill>
            <a:srgbClr val="FFFFFF">
              <a:alpha val="8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E58101A-512A-9C49-9AE3-5B41DE9B18F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Search Google Scholar for “les intercomparison” and in the first 2 pages…</a:t>
            </a:r>
          </a:p>
          <a:p>
            <a:pPr lvl="1"/>
            <a:r>
              <a:rPr lang="en-US" dirty="0"/>
              <a:t>CGILS LES intercomparison </a:t>
            </a:r>
            <a:r>
              <a:rPr lang="en-US" sz="1600" dirty="0"/>
              <a:t>(</a:t>
            </a:r>
            <a:r>
              <a:rPr lang="en-US" sz="1600" dirty="0" err="1"/>
              <a:t>Blossey</a:t>
            </a:r>
            <a:r>
              <a:rPr lang="en-US" sz="1600" dirty="0"/>
              <a:t> et al., 2013)</a:t>
            </a:r>
          </a:p>
          <a:p>
            <a:pPr lvl="1"/>
            <a:r>
              <a:rPr lang="en-US" dirty="0"/>
              <a:t>GABLS1/3… LES </a:t>
            </a:r>
            <a:r>
              <a:rPr lang="en-US" dirty="0" err="1"/>
              <a:t>intercomparisons</a:t>
            </a:r>
            <a:r>
              <a:rPr lang="en-US" dirty="0"/>
              <a:t>, stable BL </a:t>
            </a:r>
            <a:r>
              <a:rPr lang="en-US" sz="1600" dirty="0"/>
              <a:t>(</a:t>
            </a:r>
            <a:r>
              <a:rPr lang="en-US" sz="1600" dirty="0" err="1"/>
              <a:t>Beare</a:t>
            </a:r>
            <a:r>
              <a:rPr lang="en-US" sz="1600" dirty="0"/>
              <a:t> et al., 2006; </a:t>
            </a:r>
            <a:r>
              <a:rPr lang="en-US" sz="1600" dirty="0" err="1"/>
              <a:t>Moene</a:t>
            </a:r>
            <a:r>
              <a:rPr lang="en-US" sz="1600" dirty="0"/>
              <a:t> et al, 2011)</a:t>
            </a:r>
            <a:endParaRPr lang="en-US" dirty="0"/>
          </a:p>
          <a:p>
            <a:pPr lvl="1"/>
            <a:r>
              <a:rPr lang="en-US" dirty="0"/>
              <a:t>BOMEX LES intercomparison, shallow cumulus </a:t>
            </a:r>
            <a:r>
              <a:rPr lang="en-US" sz="1600" dirty="0"/>
              <a:t>(</a:t>
            </a:r>
            <a:r>
              <a:rPr lang="en-US" sz="1600" dirty="0" err="1"/>
              <a:t>Siebesma</a:t>
            </a:r>
            <a:r>
              <a:rPr lang="en-US" sz="1600" dirty="0"/>
              <a:t> et al., 2003)</a:t>
            </a:r>
          </a:p>
          <a:p>
            <a:pPr lvl="1"/>
            <a:r>
              <a:rPr lang="en-US" dirty="0"/>
              <a:t>GASS/EUCLIPSE intercomparison with LES, </a:t>
            </a:r>
            <a:r>
              <a:rPr lang="en-US" dirty="0" err="1"/>
              <a:t>strato</a:t>
            </a:r>
            <a:r>
              <a:rPr lang="en-US" dirty="0"/>
              <a:t>-Cu to shallow-Cu transition	</a:t>
            </a:r>
            <a:r>
              <a:rPr lang="en-US" sz="1600" dirty="0"/>
              <a:t>(van der </a:t>
            </a:r>
            <a:r>
              <a:rPr lang="en-US" sz="1600" dirty="0" err="1"/>
              <a:t>Dussen</a:t>
            </a:r>
            <a:r>
              <a:rPr lang="en-US" sz="1600" dirty="0"/>
              <a:t>, et al., 2013)</a:t>
            </a:r>
            <a:endParaRPr lang="en-US" dirty="0"/>
          </a:p>
          <a:p>
            <a:pPr lvl="1"/>
            <a:r>
              <a:rPr lang="en-US" dirty="0"/>
              <a:t>DYCOMS-II intercomparison, </a:t>
            </a:r>
            <a:r>
              <a:rPr lang="en-US" dirty="0" err="1"/>
              <a:t>nonprecipitating</a:t>
            </a:r>
            <a:r>
              <a:rPr lang="en-US" dirty="0"/>
              <a:t> marine </a:t>
            </a:r>
            <a:r>
              <a:rPr lang="en-US" dirty="0" err="1"/>
              <a:t>strato</a:t>
            </a:r>
            <a:r>
              <a:rPr lang="en-US" dirty="0"/>
              <a:t>-Cu </a:t>
            </a:r>
            <a:r>
              <a:rPr lang="en-US" sz="1600" dirty="0"/>
              <a:t>(Zhu et al., 2005)</a:t>
            </a:r>
          </a:p>
          <a:p>
            <a:endParaRPr lang="en-US" dirty="0"/>
          </a:p>
          <a:p>
            <a:r>
              <a:rPr lang="en-US" dirty="0"/>
              <a:t>ARM GCSS SGP, ASTEX, ATEX, RICO, …</a:t>
            </a:r>
          </a:p>
          <a:p>
            <a:endParaRPr lang="en-US" dirty="0"/>
          </a:p>
          <a:p>
            <a:r>
              <a:rPr lang="en-US" dirty="0"/>
              <a:t>And now, </a:t>
            </a:r>
            <a:r>
              <a:rPr lang="en-US" sz="2400" b="1" dirty="0"/>
              <a:t>LASSO: </a:t>
            </a:r>
          </a:p>
          <a:p>
            <a:pPr marL="457200" lvl="1" indent="0">
              <a:buNone/>
            </a:pPr>
            <a:r>
              <a:rPr lang="en-US" sz="2400" dirty="0"/>
              <a:t>The </a:t>
            </a:r>
            <a:r>
              <a:rPr lang="en-US" sz="2400" b="1" dirty="0"/>
              <a:t>LES ARM Symbiotic Simulation and Observation </a:t>
            </a:r>
            <a:r>
              <a:rPr lang="en-US" sz="2400" dirty="0"/>
              <a:t>workflow</a:t>
            </a:r>
            <a:endParaRPr lang="en-US"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F6D48977-D3A6-094C-A723-DF5B28F0CDA0}"/>
              </a:ext>
            </a:extLst>
          </p:cNvPr>
          <p:cNvSpPr txBox="1">
            <a:spLocks/>
          </p:cNvSpPr>
          <p:nvPr/>
        </p:nvSpPr>
        <p:spPr>
          <a:xfrm>
            <a:off x="2276273" y="6316424"/>
            <a:ext cx="558367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https://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www.arm.gov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/capabilities/modeling</a:t>
            </a:r>
          </a:p>
        </p:txBody>
      </p:sp>
    </p:spTree>
    <p:extLst>
      <p:ext uri="{BB962C8B-B14F-4D97-AF65-F5344CB8AC3E}">
        <p14:creationId xmlns:p14="http://schemas.microsoft.com/office/powerpoint/2010/main" val="39897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48115-E740-3240-A67B-85660B11F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LASSO special and worth your time?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03290-E309-8E4F-A3CE-F62166563D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1392" y="1608138"/>
            <a:ext cx="5621622" cy="4484187"/>
          </a:xfrm>
        </p:spPr>
        <p:txBody>
          <a:bodyPr/>
          <a:lstStyle/>
          <a:p>
            <a:pPr marL="344488" indent="-339725">
              <a:spcAft>
                <a:spcPts val="1200"/>
              </a:spcAft>
              <a:buFont typeface="+mj-lt"/>
              <a:buAutoNum type="arabicPeriod"/>
            </a:pPr>
            <a:r>
              <a:rPr lang="en-US" dirty="0">
                <a:solidFill>
                  <a:schemeClr val="accent1"/>
                </a:solidFill>
              </a:rPr>
              <a:t>Ever-growing library </a:t>
            </a:r>
            <a:r>
              <a:rPr lang="en-US" dirty="0"/>
              <a:t>of LES cases to build robust statistical analyses and confidence</a:t>
            </a:r>
          </a:p>
          <a:p>
            <a:pPr marL="344488" indent="-339725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Focus on blending observations, forcings, and LES into user-friendly </a:t>
            </a:r>
            <a:r>
              <a:rPr lang="en-US" dirty="0">
                <a:solidFill>
                  <a:schemeClr val="accent1"/>
                </a:solidFill>
              </a:rPr>
              <a:t>data bundles</a:t>
            </a:r>
          </a:p>
          <a:p>
            <a:pPr marL="344488" indent="-339725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Steps back from the tradition of fine-tuned, idealized forcings by employing an </a:t>
            </a:r>
            <a:r>
              <a:rPr lang="en-US" dirty="0">
                <a:solidFill>
                  <a:schemeClr val="accent1"/>
                </a:solidFill>
              </a:rPr>
              <a:t>ensemble of plausible forcings</a:t>
            </a:r>
            <a:r>
              <a:rPr lang="en-US" dirty="0"/>
              <a:t> constrained by observations</a:t>
            </a:r>
          </a:p>
          <a:p>
            <a:pPr marL="344488" indent="-339725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Backing of US Department of Energy’s Atmospheric Radiation Measurement (ARM) Facility with a </a:t>
            </a:r>
            <a:r>
              <a:rPr lang="en-US" dirty="0">
                <a:solidFill>
                  <a:schemeClr val="accent1"/>
                </a:solidFill>
              </a:rPr>
              <a:t>commitment to ongoing production and expansion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BB1B4E-4C69-DC4E-B5C3-170C1073BC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577" y="1696371"/>
            <a:ext cx="2637949" cy="1702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FDDBBA1F-698F-CA4D-A34D-9D56144DF8C3}"/>
              </a:ext>
            </a:extLst>
          </p:cNvPr>
          <p:cNvSpPr txBox="1">
            <a:spLocks/>
          </p:cNvSpPr>
          <p:nvPr/>
        </p:nvSpPr>
        <p:spPr>
          <a:xfrm>
            <a:off x="2276273" y="6316424"/>
            <a:ext cx="558367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https://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www.arm.gov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/capabilities/modeling</a:t>
            </a:r>
          </a:p>
        </p:txBody>
      </p:sp>
    </p:spTree>
    <p:extLst>
      <p:ext uri="{BB962C8B-B14F-4D97-AF65-F5344CB8AC3E}">
        <p14:creationId xmlns:p14="http://schemas.microsoft.com/office/powerpoint/2010/main" val="423488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D04C-68F3-B24E-830A-B420585A1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is an approach with an associated product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9ABE28-3A58-7148-A0B5-E968984B17A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16305F"/>
                </a:solidFill>
              </a:rPr>
              <a:t>Goal: </a:t>
            </a:r>
            <a:r>
              <a:rPr lang="en-US" dirty="0">
                <a:solidFill>
                  <a:srgbClr val="16305F"/>
                </a:solidFill>
              </a:rPr>
              <a:t>The LASSO Workflow is designed to complement ARM </a:t>
            </a:r>
            <a:r>
              <a:rPr lang="en-US" dirty="0" err="1">
                <a:solidFill>
                  <a:srgbClr val="16305F"/>
                </a:solidFill>
              </a:rPr>
              <a:t>megasite</a:t>
            </a:r>
            <a:r>
              <a:rPr lang="en-US" dirty="0">
                <a:solidFill>
                  <a:srgbClr val="16305F"/>
                </a:solidFill>
              </a:rPr>
              <a:t> observations with LES output to support the study of atmospheric processes and the improved parameterization of these processes in atmospheric models</a:t>
            </a:r>
          </a:p>
          <a:p>
            <a:pPr>
              <a:spcAft>
                <a:spcPts val="600"/>
              </a:spcAft>
            </a:pPr>
            <a:endParaRPr lang="en-US" b="1" dirty="0">
              <a:solidFill>
                <a:srgbClr val="16305F"/>
              </a:solidFill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16305F"/>
                </a:solidFill>
              </a:rPr>
              <a:t>Approach: </a:t>
            </a:r>
            <a:r>
              <a:rPr lang="en-US" dirty="0">
                <a:solidFill>
                  <a:srgbClr val="16305F"/>
                </a:solidFill>
              </a:rPr>
              <a:t>Provide a </a:t>
            </a:r>
            <a:r>
              <a:rPr lang="en-US" dirty="0">
                <a:solidFill>
                  <a:schemeClr val="accent1"/>
                </a:solidFill>
              </a:rPr>
              <a:t>library of cases </a:t>
            </a:r>
            <a:r>
              <a:rPr lang="en-US" dirty="0">
                <a:solidFill>
                  <a:srgbClr val="16305F"/>
                </a:solidFill>
              </a:rPr>
              <a:t>and use an </a:t>
            </a:r>
            <a:r>
              <a:rPr lang="en-US" dirty="0">
                <a:solidFill>
                  <a:schemeClr val="accent1"/>
                </a:solidFill>
              </a:rPr>
              <a:t>ensemble of LES combined with observations </a:t>
            </a:r>
            <a:r>
              <a:rPr lang="en-US" dirty="0">
                <a:solidFill>
                  <a:srgbClr val="16305F"/>
                </a:solidFill>
              </a:rPr>
              <a:t>to simplify data discovery and bridge the gap from point observations to model grid cells</a:t>
            </a:r>
          </a:p>
          <a:p>
            <a:pPr>
              <a:spcAft>
                <a:spcPts val="600"/>
              </a:spcAft>
            </a:pPr>
            <a:endParaRPr lang="en-US" b="1" dirty="0">
              <a:solidFill>
                <a:srgbClr val="16305F"/>
              </a:solidFill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16305F"/>
                </a:solidFill>
              </a:rPr>
              <a:t>Status:</a:t>
            </a:r>
            <a:r>
              <a:rPr lang="en-US" dirty="0">
                <a:solidFill>
                  <a:srgbClr val="16305F"/>
                </a:solidFill>
              </a:rPr>
              <a:t> Completed pilot phase testing and currently implementing the first iteration to </a:t>
            </a:r>
            <a:r>
              <a:rPr lang="en-US" dirty="0">
                <a:solidFill>
                  <a:schemeClr val="accent1"/>
                </a:solidFill>
              </a:rPr>
              <a:t>routinely run the LES for shallow convection days at SGP, </a:t>
            </a:r>
            <a:r>
              <a:rPr lang="en-US" dirty="0">
                <a:solidFill>
                  <a:srgbClr val="16305F"/>
                </a:solidFill>
              </a:rPr>
              <a:t>working on expansion options during 2018/2019</a:t>
            </a:r>
            <a:endParaRPr lang="en-US" b="1" dirty="0">
              <a:solidFill>
                <a:srgbClr val="16305F"/>
              </a:solidFill>
            </a:endParaRPr>
          </a:p>
          <a:p>
            <a:endParaRPr lang="en-US" dirty="0"/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5F45CFE4-A1EB-3B48-9A18-3C06FBD2DA41}"/>
              </a:ext>
            </a:extLst>
          </p:cNvPr>
          <p:cNvSpPr txBox="1">
            <a:spLocks/>
          </p:cNvSpPr>
          <p:nvPr/>
        </p:nvSpPr>
        <p:spPr>
          <a:xfrm>
            <a:off x="2276273" y="6316424"/>
            <a:ext cx="558367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https://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www.arm.gov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/capabilities/modeling</a:t>
            </a:r>
          </a:p>
        </p:txBody>
      </p:sp>
    </p:spTree>
    <p:extLst>
      <p:ext uri="{BB962C8B-B14F-4D97-AF65-F5344CB8AC3E}">
        <p14:creationId xmlns:p14="http://schemas.microsoft.com/office/powerpoint/2010/main" val="394955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1</a:t>
            </a:r>
            <a:r>
              <a:rPr lang="en-US" baseline="30000" dirty="0"/>
              <a:t>st</a:t>
            </a:r>
            <a:r>
              <a:rPr lang="en-US" dirty="0"/>
              <a:t> LASSO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44488" indent="-344488"/>
            <a:r>
              <a:rPr lang="en-US" dirty="0"/>
              <a:t>Current focus: shallow convection at ARM’s Southern Great Plains observatory</a:t>
            </a:r>
          </a:p>
          <a:p>
            <a:pPr marL="400050" lvl="1" indent="0" algn="ctr">
              <a:buNone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hlinkClick r:id="rId2"/>
              </a:rPr>
              <a:t>https://www.arm.gov/capabilities/modeling/lasso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1" b="99917" l="0" r="100000">
                        <a14:foregroundMark x1="65442" y1="85726" x2="65442" y2="85726"/>
                        <a14:foregroundMark x1="66981" y1="86394" x2="66981" y2="863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329" y="3279113"/>
            <a:ext cx="3828177" cy="2277138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Group 8"/>
          <p:cNvGrpSpPr/>
          <p:nvPr/>
        </p:nvGrpSpPr>
        <p:grpSpPr>
          <a:xfrm>
            <a:off x="2571750" y="3886933"/>
            <a:ext cx="3771901" cy="2163217"/>
            <a:chOff x="3947590" y="3447011"/>
            <a:chExt cx="4660767" cy="2672989"/>
          </a:xfrm>
        </p:grpSpPr>
        <p:cxnSp>
          <p:nvCxnSpPr>
            <p:cNvPr id="20" name="Straight Connector 19"/>
            <p:cNvCxnSpPr/>
            <p:nvPr/>
          </p:nvCxnSpPr>
          <p:spPr>
            <a:xfrm flipV="1">
              <a:off x="3947590" y="3449500"/>
              <a:ext cx="1160438" cy="1770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002515" y="4160128"/>
              <a:ext cx="1099206" cy="19505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21"/>
            <p:cNvGrpSpPr/>
            <p:nvPr/>
          </p:nvGrpSpPr>
          <p:grpSpPr>
            <a:xfrm>
              <a:off x="5107389" y="3447011"/>
              <a:ext cx="3500968" cy="2672989"/>
              <a:chOff x="1049413" y="1213007"/>
              <a:chExt cx="7172267" cy="5476025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3" name="Group 22"/>
              <p:cNvGrpSpPr/>
              <p:nvPr/>
            </p:nvGrpSpPr>
            <p:grpSpPr>
              <a:xfrm>
                <a:off x="1049413" y="1213007"/>
                <a:ext cx="7172267" cy="5476025"/>
                <a:chOff x="1049413" y="1213007"/>
                <a:chExt cx="7172267" cy="5476025"/>
              </a:xfrm>
            </p:grpSpPr>
            <p:pic>
              <p:nvPicPr>
                <p:cNvPr id="28" name="Picture 27"/>
                <p:cNvPicPr/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4670" t="5954" r="4772" b="6418"/>
                <a:stretch/>
              </p:blipFill>
              <p:spPr>
                <a:xfrm>
                  <a:off x="1049413" y="1213007"/>
                  <a:ext cx="7172267" cy="5476025"/>
                </a:xfrm>
                <a:prstGeom prst="rect">
                  <a:avLst/>
                </a:prstGeom>
                <a:ln w="15875">
                  <a:solidFill>
                    <a:schemeClr val="tx1"/>
                  </a:solidFill>
                </a:ln>
              </p:spPr>
            </p:pic>
            <p:grpSp>
              <p:nvGrpSpPr>
                <p:cNvPr id="29" name="Group 28"/>
                <p:cNvGrpSpPr/>
                <p:nvPr/>
              </p:nvGrpSpPr>
              <p:grpSpPr>
                <a:xfrm>
                  <a:off x="2512809" y="2527593"/>
                  <a:ext cx="2442567" cy="2442567"/>
                  <a:chOff x="2488199" y="2522671"/>
                  <a:chExt cx="2442567" cy="2442567"/>
                </a:xfrm>
              </p:grpSpPr>
              <p:sp>
                <p:nvSpPr>
                  <p:cNvPr id="32" name="Oval 31"/>
                  <p:cNvSpPr/>
                  <p:nvPr/>
                </p:nvSpPr>
                <p:spPr bwMode="auto">
                  <a:xfrm>
                    <a:off x="3290382" y="3324854"/>
                    <a:ext cx="838200" cy="838200"/>
                  </a:xfrm>
                  <a:prstGeom prst="ellipse">
                    <a:avLst/>
                  </a:prstGeom>
                  <a:noFill/>
                  <a:ln w="57150" cap="flat" cmpd="sng" algn="ctr">
                    <a:solidFill>
                      <a:schemeClr val="accent5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Times New Roman" pitchFamily="-106" charset="-52"/>
                    </a:endParaRPr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 bwMode="auto">
                  <a:xfrm>
                    <a:off x="2488199" y="2522671"/>
                    <a:ext cx="2442567" cy="2442567"/>
                  </a:xfrm>
                  <a:prstGeom prst="ellipse">
                    <a:avLst/>
                  </a:prstGeom>
                  <a:noFill/>
                  <a:ln w="57150" cap="flat" cmpd="sng" algn="ctr">
                    <a:solidFill>
                      <a:schemeClr val="accent5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Times New Roman" pitchFamily="-106" charset="-52"/>
                    </a:endParaRPr>
                  </a:p>
                </p:txBody>
              </p:sp>
            </p:grpSp>
            <p:sp>
              <p:nvSpPr>
                <p:cNvPr id="30" name="TextBox 29"/>
                <p:cNvSpPr txBox="1"/>
                <p:nvPr/>
              </p:nvSpPr>
              <p:spPr>
                <a:xfrm>
                  <a:off x="2675482" y="4007647"/>
                  <a:ext cx="769410" cy="369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800" b="1" dirty="0">
                      <a:latin typeface="+mn-lt"/>
                    </a:rPr>
                    <a:t>25 km</a:t>
                  </a: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2480681" y="4762885"/>
                  <a:ext cx="769410" cy="369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800" b="1" dirty="0">
                      <a:latin typeface="+mn-lt"/>
                    </a:rPr>
                    <a:t>75 km</a:t>
                  </a:r>
                </a:p>
              </p:txBody>
            </p:sp>
          </p:grpSp>
          <p:sp>
            <p:nvSpPr>
              <p:cNvPr id="24" name="Oval 23"/>
              <p:cNvSpPr/>
              <p:nvPr/>
            </p:nvSpPr>
            <p:spPr bwMode="auto">
              <a:xfrm>
                <a:off x="6342526" y="4537800"/>
                <a:ext cx="121106" cy="128840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-106" charset="-52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 bwMode="auto">
              <a:xfrm>
                <a:off x="3250093" y="3435723"/>
                <a:ext cx="121106" cy="128840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-106" charset="-52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 bwMode="auto">
              <a:xfrm>
                <a:off x="3854143" y="4179116"/>
                <a:ext cx="121106" cy="128840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-106" charset="-52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 bwMode="auto">
              <a:xfrm>
                <a:off x="3985795" y="3280850"/>
                <a:ext cx="121106" cy="128840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-106" charset="-52"/>
                </a:endParaRPr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650" y="4866704"/>
            <a:ext cx="2887730" cy="1669469"/>
          </a:xfrm>
          <a:prstGeom prst="rect">
            <a:avLst/>
          </a:prstGeom>
          <a:ln w="19050">
            <a:solidFill>
              <a:srgbClr val="194173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0A79FF90-E0DF-A847-86B8-DE6D032D7CF8}"/>
              </a:ext>
            </a:extLst>
          </p:cNvPr>
          <p:cNvGrpSpPr/>
          <p:nvPr/>
        </p:nvGrpSpPr>
        <p:grpSpPr>
          <a:xfrm>
            <a:off x="5885638" y="3287710"/>
            <a:ext cx="2981782" cy="1129973"/>
            <a:chOff x="4942592" y="5204943"/>
            <a:chExt cx="4001840" cy="1516532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4DDC952-9773-9E4D-AD19-8492CDE93CD3}"/>
                </a:ext>
              </a:extLst>
            </p:cNvPr>
            <p:cNvGrpSpPr/>
            <p:nvPr/>
          </p:nvGrpSpPr>
          <p:grpSpPr>
            <a:xfrm>
              <a:off x="7700454" y="5204944"/>
              <a:ext cx="1243978" cy="1516531"/>
              <a:chOff x="304798" y="4724399"/>
              <a:chExt cx="1715032" cy="2090791"/>
            </a:xfrm>
          </p:grpSpPr>
          <p:pic>
            <p:nvPicPr>
              <p:cNvPr id="42" name="Picture 41" descr="MWR3c SGP.jpg">
                <a:extLst>
                  <a:ext uri="{FF2B5EF4-FFF2-40B4-BE49-F238E27FC236}">
                    <a16:creationId xmlns:a16="http://schemas.microsoft.com/office/drawing/2014/main" id="{238BB243-42D6-C04F-A13B-6A6E9B5C21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4800" y="4724399"/>
                <a:ext cx="1715030" cy="2090791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B3CABFF-4A96-AD4D-ADDC-2B03EAAF46D2}"/>
                  </a:ext>
                </a:extLst>
              </p:cNvPr>
              <p:cNvSpPr txBox="1"/>
              <p:nvPr/>
            </p:nvSpPr>
            <p:spPr>
              <a:xfrm>
                <a:off x="304798" y="4724399"/>
                <a:ext cx="1258308" cy="469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050" b="1" dirty="0">
                    <a:solidFill>
                      <a:schemeClr val="bg2"/>
                    </a:solidFill>
                    <a:latin typeface="+mn-lt"/>
                  </a:rPr>
                  <a:t>MWR3C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CF1D6E4-F5A5-FD4A-A6E3-4F6C8E13D112}"/>
                </a:ext>
              </a:extLst>
            </p:cNvPr>
            <p:cNvGrpSpPr/>
            <p:nvPr/>
          </p:nvGrpSpPr>
          <p:grpSpPr>
            <a:xfrm>
              <a:off x="4942592" y="5207255"/>
              <a:ext cx="1305387" cy="1215957"/>
              <a:chOff x="2661396" y="4953000"/>
              <a:chExt cx="1799687" cy="1676400"/>
            </a:xfrm>
          </p:grpSpPr>
          <p:pic>
            <p:nvPicPr>
              <p:cNvPr id="40" name="Picture 39" descr="AERI.jpg">
                <a:extLst>
                  <a:ext uri="{FF2B5EF4-FFF2-40B4-BE49-F238E27FC236}">
                    <a16:creationId xmlns:a16="http://schemas.microsoft.com/office/drawing/2014/main" id="{83BCEC0A-4C81-0E49-AE94-20D69A77CE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661396" y="4953000"/>
                <a:ext cx="1799687" cy="1676400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0EBDF5E-2DB1-ED4D-8C44-EDC14A99EED6}"/>
                  </a:ext>
                </a:extLst>
              </p:cNvPr>
              <p:cNvSpPr txBox="1"/>
              <p:nvPr/>
            </p:nvSpPr>
            <p:spPr>
              <a:xfrm>
                <a:off x="3621204" y="4967251"/>
                <a:ext cx="832206" cy="350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050" b="1" dirty="0">
                    <a:solidFill>
                      <a:schemeClr val="bg2"/>
                    </a:solidFill>
                    <a:latin typeface="+mn-lt"/>
                  </a:rPr>
                  <a:t>AERI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8F7965E-38E9-AB4F-88C4-C2D73BCE68A4}"/>
                </a:ext>
              </a:extLst>
            </p:cNvPr>
            <p:cNvGrpSpPr/>
            <p:nvPr/>
          </p:nvGrpSpPr>
          <p:grpSpPr>
            <a:xfrm>
              <a:off x="6302838" y="5204943"/>
              <a:ext cx="1307901" cy="1218268"/>
              <a:chOff x="4723855" y="4953000"/>
              <a:chExt cx="1803160" cy="1679587"/>
            </a:xfrm>
          </p:grpSpPr>
          <p:pic>
            <p:nvPicPr>
              <p:cNvPr id="38" name="Picture 37" descr="DopplerLidar.jpg">
                <a:extLst>
                  <a:ext uri="{FF2B5EF4-FFF2-40B4-BE49-F238E27FC236}">
                    <a16:creationId xmlns:a16="http://schemas.microsoft.com/office/drawing/2014/main" id="{B79FB2B4-A104-1C43-912B-E1FB19A2EF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69624" y="4953000"/>
                <a:ext cx="1757391" cy="1653440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B67E00F-734B-F240-9EE6-FC30C1BCC818}"/>
                  </a:ext>
                </a:extLst>
              </p:cNvPr>
              <p:cNvSpPr txBox="1"/>
              <p:nvPr/>
            </p:nvSpPr>
            <p:spPr>
              <a:xfrm>
                <a:off x="4723855" y="5863789"/>
                <a:ext cx="1470807" cy="768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050" b="1" dirty="0">
                    <a:solidFill>
                      <a:schemeClr val="bg2"/>
                    </a:solidFill>
                    <a:latin typeface="+mn-lt"/>
                  </a:rPr>
                  <a:t>Doppler Wind </a:t>
                </a:r>
                <a:r>
                  <a:rPr lang="en-US" sz="1050" b="1" dirty="0" err="1">
                    <a:solidFill>
                      <a:schemeClr val="bg2"/>
                    </a:solidFill>
                    <a:latin typeface="+mn-lt"/>
                  </a:rPr>
                  <a:t>Lidar</a:t>
                </a:r>
                <a:endParaRPr lang="en-US" sz="1050" b="1" dirty="0">
                  <a:solidFill>
                    <a:schemeClr val="bg2"/>
                  </a:solidFill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584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LASSO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271204" y="1596563"/>
            <a:ext cx="6743054" cy="4484187"/>
          </a:xfrm>
        </p:spPr>
        <p:txBody>
          <a:bodyPr/>
          <a:lstStyle/>
          <a:p>
            <a:r>
              <a:rPr lang="en-US" dirty="0"/>
              <a:t>Library of LES simulations for each case, chosen by selected weather type (currently </a:t>
            </a:r>
            <a:r>
              <a:rPr lang="en-US" dirty="0" err="1"/>
              <a:t>ShCu</a:t>
            </a:r>
            <a:r>
              <a:rPr lang="en-US" dirty="0"/>
              <a:t> at SGP)</a:t>
            </a:r>
          </a:p>
          <a:p>
            <a:pPr lvl="1"/>
            <a:r>
              <a:rPr lang="en-US" dirty="0"/>
              <a:t>18 days in the library for 2015 &amp; 2016 periods</a:t>
            </a:r>
          </a:p>
          <a:p>
            <a:pPr lvl="1"/>
            <a:r>
              <a:rPr lang="en-US" dirty="0"/>
              <a:t>32 more cases selected for 2017</a:t>
            </a:r>
          </a:p>
          <a:p>
            <a:pPr lvl="2"/>
            <a:endParaRPr lang="en-US" dirty="0"/>
          </a:p>
          <a:p>
            <a:r>
              <a:rPr lang="en-US" dirty="0"/>
              <a:t>A data bundle for each simulation in the ensemble:</a:t>
            </a:r>
          </a:p>
          <a:p>
            <a:pPr lvl="1"/>
            <a:r>
              <a:rPr lang="en-US" dirty="0"/>
              <a:t>Large-scale forcing data &amp; </a:t>
            </a:r>
            <a:r>
              <a:rPr lang="en-US" dirty="0" err="1"/>
              <a:t>sfc</a:t>
            </a:r>
            <a:r>
              <a:rPr lang="en-US" dirty="0"/>
              <a:t>. fluxes to drive the LES</a:t>
            </a:r>
          </a:p>
          <a:p>
            <a:pPr lvl="1"/>
            <a:r>
              <a:rPr lang="en-US" dirty="0"/>
              <a:t>LES inputs and outputs</a:t>
            </a:r>
          </a:p>
          <a:p>
            <a:pPr lvl="1"/>
            <a:r>
              <a:rPr lang="en-US" dirty="0"/>
              <a:t>Selection of concurrent observations for cloud and boundary layer variables</a:t>
            </a:r>
          </a:p>
          <a:p>
            <a:pPr lvl="1"/>
            <a:r>
              <a:rPr lang="en-US" dirty="0"/>
              <a:t>Skill scores, diagnostics, &amp; plots for evaluating the simulations</a:t>
            </a:r>
          </a:p>
          <a:p>
            <a:pPr lvl="2"/>
            <a:endParaRPr lang="en-US" dirty="0"/>
          </a:p>
          <a:p>
            <a:r>
              <a:rPr lang="en-US" dirty="0"/>
              <a:t>Bundle Browser interface to find simulations of interest</a:t>
            </a:r>
          </a:p>
          <a:p>
            <a:pPr lvl="1"/>
            <a:r>
              <a:rPr lang="en-US" dirty="0">
                <a:hlinkClick r:id="rId2"/>
              </a:rPr>
              <a:t>http://archive.arm.gov/lassobrowser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71183">
            <a:off x="6431964" y="2201603"/>
            <a:ext cx="2382268" cy="180394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oter Placeholder 1"/>
          <p:cNvSpPr txBox="1">
            <a:spLocks/>
          </p:cNvSpPr>
          <p:nvPr/>
        </p:nvSpPr>
        <p:spPr>
          <a:xfrm>
            <a:off x="2276273" y="6316424"/>
            <a:ext cx="558367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https://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www.arm.gov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/capabilities/modeling</a:t>
            </a:r>
          </a:p>
        </p:txBody>
      </p:sp>
    </p:spTree>
    <p:extLst>
      <p:ext uri="{BB962C8B-B14F-4D97-AF65-F5344CB8AC3E}">
        <p14:creationId xmlns:p14="http://schemas.microsoft.com/office/powerpoint/2010/main" val="60646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27432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2751" y="171624"/>
            <a:ext cx="7308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http://</a:t>
            </a:r>
            <a:r>
              <a:rPr lang="en-US" sz="2800" dirty="0" err="1"/>
              <a:t>archive.arm.gov</a:t>
            </a:r>
            <a:r>
              <a:rPr lang="en-US" sz="2800" dirty="0"/>
              <a:t>/</a:t>
            </a:r>
            <a:r>
              <a:rPr lang="en-US" sz="2800" dirty="0" err="1"/>
              <a:t>lassobrowser</a:t>
            </a:r>
            <a:endParaRPr lang="en-US" sz="2800" dirty="0"/>
          </a:p>
        </p:txBody>
      </p:sp>
      <p:pic>
        <p:nvPicPr>
          <p:cNvPr id="9" name="Picture 8" descr="Screen Shot 2016-09-20 at 5.32.07 PM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686" y="680709"/>
            <a:ext cx="7398846" cy="603202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12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DA9A0-B800-1140-ADCD-CD4794598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current LASSO usage</a:t>
            </a:r>
            <a:br>
              <a:rPr lang="en-US" dirty="0"/>
            </a:br>
            <a:r>
              <a:rPr lang="en-US" dirty="0"/>
              <a:t>1) Informing observations and retrievals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F332E-4103-514E-B1A3-DB5E5B4A234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Understanding cloud radar sampling and improving scan strategies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/>
              <a:t>Oue</a:t>
            </a:r>
            <a:r>
              <a:rPr lang="en-US" sz="1800" dirty="0"/>
              <a:t>, et al. (2016)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dirty="0"/>
              <a:t>Comparing HI-SCALE aircraft observations to LASSO simulations </a:t>
            </a:r>
          </a:p>
          <a:p>
            <a:pPr marL="0" indent="0">
              <a:buNone/>
            </a:pPr>
            <a:r>
              <a:rPr lang="en-US" sz="1800" dirty="0"/>
              <a:t>	Fast, et al. (in preparation)</a:t>
            </a:r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 descr="zhh_kasacr.png">
            <a:extLst>
              <a:ext uri="{FF2B5EF4-FFF2-40B4-BE49-F238E27FC236}">
                <a16:creationId xmlns:a16="http://schemas.microsoft.com/office/drawing/2014/main" id="{520CAFF1-43F5-ED43-9326-4179BC87C1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39" r="-18689" b="-1"/>
          <a:stretch/>
        </p:blipFill>
        <p:spPr>
          <a:xfrm>
            <a:off x="3192357" y="2476230"/>
            <a:ext cx="2578060" cy="251556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DADE3A-27D6-C94B-9ECA-6AFE760D87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659" r="-21182"/>
          <a:stretch/>
        </p:blipFill>
        <p:spPr>
          <a:xfrm>
            <a:off x="764528" y="2495147"/>
            <a:ext cx="2632202" cy="2511711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F5C739-46CB-E543-B801-7AB2D2BB6B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471" b="-1"/>
          <a:stretch/>
        </p:blipFill>
        <p:spPr>
          <a:xfrm>
            <a:off x="5708599" y="2551901"/>
            <a:ext cx="2356030" cy="2793319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E94280-DC93-1046-B0FD-E068B6EC9350}"/>
              </a:ext>
            </a:extLst>
          </p:cNvPr>
          <p:cNvSpPr txBox="1"/>
          <p:nvPr/>
        </p:nvSpPr>
        <p:spPr>
          <a:xfrm>
            <a:off x="3106463" y="2350105"/>
            <a:ext cx="2590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</a:rPr>
              <a:t>Simulated Observation</a:t>
            </a:r>
          </a:p>
          <a:p>
            <a:pPr algn="ctr"/>
            <a:r>
              <a:rPr lang="en-US" sz="1400" b="1" dirty="0">
                <a:solidFill>
                  <a:srgbClr val="000000"/>
                </a:solidFill>
              </a:rPr>
              <a:t>Using Radar Simulator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A0A7BF-30D6-5349-82DF-5D4816F201FB}"/>
              </a:ext>
            </a:extLst>
          </p:cNvPr>
          <p:cNvSpPr txBox="1"/>
          <p:nvPr/>
        </p:nvSpPr>
        <p:spPr>
          <a:xfrm>
            <a:off x="778902" y="2565548"/>
            <a:ext cx="2462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</a:rPr>
              <a:t>Model’s Cloud Field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707155-DC0E-5444-8FE6-DC2A129D5D9A}"/>
              </a:ext>
            </a:extLst>
          </p:cNvPr>
          <p:cNvSpPr txBox="1"/>
          <p:nvPr/>
        </p:nvSpPr>
        <p:spPr>
          <a:xfrm>
            <a:off x="5818098" y="2350105"/>
            <a:ext cx="2267636" cy="52322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</a:rPr>
              <a:t>Cloud Fraction Profiles</a:t>
            </a:r>
          </a:p>
          <a:p>
            <a:pPr algn="ctr"/>
            <a:r>
              <a:rPr lang="en-US" sz="1400" b="1" dirty="0">
                <a:solidFill>
                  <a:srgbClr val="000000"/>
                </a:solidFill>
              </a:rPr>
              <a:t>as a Function of Scan Time</a:t>
            </a:r>
          </a:p>
        </p:txBody>
      </p:sp>
    </p:spTree>
    <p:extLst>
      <p:ext uri="{BB962C8B-B14F-4D97-AF65-F5344CB8AC3E}">
        <p14:creationId xmlns:p14="http://schemas.microsoft.com/office/powerpoint/2010/main" val="186441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D5FE-0BB2-374A-9824-1F05D167E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current LASSO usage</a:t>
            </a:r>
            <a:br>
              <a:rPr lang="en-US" dirty="0"/>
            </a:br>
            <a:r>
              <a:rPr lang="en-US" dirty="0"/>
              <a:t>2) Improving PBL &amp; cloud parameterizations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A5A0B-912F-4A49-88FE-7BBC2B10028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Evaluating the behavior of the MYNN-EDMF PBL &amp; shallow-Cu scheme</a:t>
            </a:r>
          </a:p>
          <a:p>
            <a:pPr marL="457200" lvl="1" indent="0">
              <a:buNone/>
            </a:pPr>
            <a:r>
              <a:rPr lang="en-US" dirty="0"/>
              <a:t>Angevine et al. (in review)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Using LES results from many cases to inform parameter estimation in CLUBB</a:t>
            </a:r>
          </a:p>
          <a:p>
            <a:pPr marL="457200" lvl="1" indent="0">
              <a:buNone/>
            </a:pPr>
            <a:r>
              <a:rPr lang="en-US" dirty="0"/>
              <a:t>Jeremy </a:t>
            </a:r>
            <a:r>
              <a:rPr lang="en-US" dirty="0" err="1"/>
              <a:t>McGibbon</a:t>
            </a:r>
            <a:r>
              <a:rPr lang="en-US" dirty="0"/>
              <a:t> &amp; Chris Bretherton, U WA (in progress)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1B3C32-7FDB-154D-AB47-9A16634899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018" y="2270239"/>
            <a:ext cx="7269891" cy="27873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72D4FF-6E24-5C4A-9022-4A57D602F7E7}"/>
              </a:ext>
            </a:extLst>
          </p:cNvPr>
          <p:cNvSpPr txBox="1"/>
          <p:nvPr/>
        </p:nvSpPr>
        <p:spPr>
          <a:xfrm>
            <a:off x="4215759" y="4950610"/>
            <a:ext cx="9387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Hour CST</a:t>
            </a:r>
          </a:p>
        </p:txBody>
      </p:sp>
    </p:spTree>
    <p:extLst>
      <p:ext uri="{BB962C8B-B14F-4D97-AF65-F5344CB8AC3E}">
        <p14:creationId xmlns:p14="http://schemas.microsoft.com/office/powerpoint/2010/main" val="295771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 Platinum Theme">
  <a:themeElements>
    <a:clrScheme name="ARM">
      <a:dk1>
        <a:srgbClr val="194173"/>
      </a:dk1>
      <a:lt1>
        <a:srgbClr val="8ABEDC"/>
      </a:lt1>
      <a:dk2>
        <a:srgbClr val="828282"/>
      </a:dk2>
      <a:lt2>
        <a:srgbClr val="FFFFFF"/>
      </a:lt2>
      <a:accent1>
        <a:srgbClr val="00BD70"/>
      </a:accent1>
      <a:accent2>
        <a:srgbClr val="BDBBBB"/>
      </a:accent2>
      <a:accent3>
        <a:srgbClr val="8ABEDC"/>
      </a:accent3>
      <a:accent4>
        <a:srgbClr val="8064A2"/>
      </a:accent4>
      <a:accent5>
        <a:srgbClr val="4BACC6"/>
      </a:accent5>
      <a:accent6>
        <a:srgbClr val="F79646"/>
      </a:accent6>
      <a:hlink>
        <a:srgbClr val="00BD70"/>
      </a:hlink>
      <a:folHlink>
        <a:srgbClr val="00597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NNL Platinum Theme">
  <a:themeElements>
    <a:clrScheme name="ARM">
      <a:dk1>
        <a:srgbClr val="194173"/>
      </a:dk1>
      <a:lt1>
        <a:srgbClr val="8ABEDC"/>
      </a:lt1>
      <a:dk2>
        <a:srgbClr val="828282"/>
      </a:dk2>
      <a:lt2>
        <a:srgbClr val="FFFFFF"/>
      </a:lt2>
      <a:accent1>
        <a:srgbClr val="00BD70"/>
      </a:accent1>
      <a:accent2>
        <a:srgbClr val="BDBBBB"/>
      </a:accent2>
      <a:accent3>
        <a:srgbClr val="8ABEDC"/>
      </a:accent3>
      <a:accent4>
        <a:srgbClr val="8064A2"/>
      </a:accent4>
      <a:accent5>
        <a:srgbClr val="4BACC6"/>
      </a:accent5>
      <a:accent6>
        <a:srgbClr val="F79646"/>
      </a:accent6>
      <a:hlink>
        <a:srgbClr val="00BD70"/>
      </a:hlink>
      <a:folHlink>
        <a:srgbClr val="00597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05d83ceaa0bbd2e3bc716e6e66bd85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3d69fe45253d5ff147bb69036b756a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FF1A9B1-754C-4053-A274-7A3FD27050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12AB085-CE82-4D20-8BB9-F3ED82832F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9C34B7-85AB-4E7E-9D61-2E626B32543E}">
  <ds:schemaRefs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6352</TotalTime>
  <Words>1125</Words>
  <Application>Microsoft Macintosh PowerPoint</Application>
  <PresentationFormat>On-screen Show (4:3)</PresentationFormat>
  <Paragraphs>183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Lucida Grande</vt:lpstr>
      <vt:lpstr>Times New Roman</vt:lpstr>
      <vt:lpstr>Wingdings</vt:lpstr>
      <vt:lpstr>PNNL Platinum Theme</vt:lpstr>
      <vt:lpstr>1_PNNL Platinum Theme</vt:lpstr>
      <vt:lpstr>Routine, Symbiotic Large-Eddy Simulation and Observation Data Bundles of Continental Shallow Convection for Improving Atmospheric Models</vt:lpstr>
      <vt:lpstr>Another set of forcings for LES runs?</vt:lpstr>
      <vt:lpstr>What makes LASSO special and worth your time?</vt:lpstr>
      <vt:lpstr>LASSO is an approach with an associated product</vt:lpstr>
      <vt:lpstr>The 1st LASSO implementation</vt:lpstr>
      <vt:lpstr>Core LASSO components</vt:lpstr>
      <vt:lpstr>PowerPoint Presentation</vt:lpstr>
      <vt:lpstr>Examples of current LASSO usage 1) Informing observations and retrievals </vt:lpstr>
      <vt:lpstr>Examples of current LASSO usage 2) Improving PBL &amp; cloud parameterizations</vt:lpstr>
      <vt:lpstr>Important LASSO Reports</vt:lpstr>
      <vt:lpstr>Expanding LASSO beyond SGP ShCu</vt:lpstr>
      <vt:lpstr>Discover LASSO!</vt:lpstr>
      <vt:lpstr> Extra…</vt:lpstr>
      <vt:lpstr>Shallow convection can occur in the midst of widely varying conditions</vt:lpstr>
      <vt:lpstr>LASSO employs an ensemble of forcings to capture the range of possible conditions</vt:lpstr>
      <vt:lpstr>Typical forcing ensemble displays significant differences</vt:lpstr>
      <vt:lpstr>Metrics quantify the range of results to determine which forcing(s) is better</vt:lpstr>
      <vt:lpstr>LASSO’s workflow for aiding research</vt:lpstr>
    </vt:vector>
  </TitlesOfParts>
  <Manager/>
  <Company>Pacific Northwest National Laboratory</Company>
  <LinksUpToDate>false</LinksUpToDate>
  <SharedDoc>false</SharedDoc>
  <HyperlinkBase/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Microsoft Office User</cp:lastModifiedBy>
  <cp:revision>281</cp:revision>
  <cp:lastPrinted>2016-11-14T21:10:18Z</cp:lastPrinted>
  <dcterms:created xsi:type="dcterms:W3CDTF">2011-07-01T00:09:34Z</dcterms:created>
  <dcterms:modified xsi:type="dcterms:W3CDTF">2018-05-09T20:56:50Z</dcterms:modified>
  <cp:category/>
</cp:coreProperties>
</file>