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8" r:id="rId2"/>
    <p:sldMasterId id="2147483777" r:id="rId3"/>
    <p:sldMasterId id="2147483785" r:id="rId4"/>
    <p:sldMasterId id="2147483793" r:id="rId5"/>
  </p:sldMasterIdLst>
  <p:notesMasterIdLst>
    <p:notesMasterId r:id="rId13"/>
  </p:notesMasterIdLst>
  <p:sldIdLst>
    <p:sldId id="273" r:id="rId6"/>
    <p:sldId id="305" r:id="rId7"/>
    <p:sldId id="325" r:id="rId8"/>
    <p:sldId id="326" r:id="rId9"/>
    <p:sldId id="327" r:id="rId10"/>
    <p:sldId id="328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1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025BC-0A55-40BC-9606-AA0E3405794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D090-9C14-49F6-9D1B-35DA0460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84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9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MapCartoon RASTERIZED 144 DPI WITH PHOTOSHO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42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F25A4A-17A3-4234-AD30-809B6FB3519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80D20-0CA3-405F-A010-2252854AA18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ro-slide-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81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3" name="Grafik 4" descr="Lim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979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lemens\Application Data\SSH\temp\Lim_tr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838" y="117475"/>
            <a:ext cx="647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-36513" y="404813"/>
            <a:ext cx="2100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sz="800" b="1" smtClean="0">
                <a:solidFill>
                  <a:srgbClr val="17375E"/>
                </a:solidFill>
                <a:latin typeface="Futura Book" charset="0"/>
              </a:rPr>
              <a:t>Faculty of Physics and Earth Science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989138" y="107950"/>
            <a:ext cx="1812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Leipzig Institute</a:t>
            </a:r>
          </a:p>
          <a:p>
            <a:pPr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for Meteorology </a:t>
            </a:r>
            <a:endParaRPr lang="de-DE" sz="2000" b="1" smtClean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6659563" y="6551613"/>
            <a:ext cx="194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>
                <a:solidFill>
                  <a:prstClr val="black"/>
                </a:solidFill>
                <a:latin typeface="Futura Book" pitchFamily="2" charset="0"/>
              </a:rPr>
              <a:t>m.wendisch@uni-leipzig.de</a:t>
            </a:r>
            <a:endParaRPr lang="de-DE" sz="3200" dirty="0">
              <a:solidFill>
                <a:prstClr val="black"/>
              </a:solidFill>
              <a:latin typeface="Futura Book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4030" r="13062" b="24287"/>
          <a:stretch>
            <a:fillRect/>
          </a:stretch>
        </p:blipFill>
        <p:spPr bwMode="auto">
          <a:xfrm>
            <a:off x="6048375" y="0"/>
            <a:ext cx="8302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0"/>
            <a:ext cx="1403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l="18224" r="13445"/>
          <a:stretch>
            <a:fillRect/>
          </a:stretch>
        </p:blipFill>
        <p:spPr bwMode="auto">
          <a:xfrm>
            <a:off x="6862763" y="0"/>
            <a:ext cx="22812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t="82452"/>
          <a:stretch>
            <a:fillRect/>
          </a:stretch>
        </p:blipFill>
        <p:spPr bwMode="auto">
          <a:xfrm>
            <a:off x="7467600" y="536149"/>
            <a:ext cx="1676400" cy="2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D57B-1937-4A9A-A5AC-8BFF10336A27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285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8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71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MapCartoon RASTERIZED 144 DPI WITH PHOTOSHO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42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8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/>
            <a:fld id="{F3F25A4A-17A3-4234-AD30-809B6FB3519E}" type="slidenum">
              <a:rPr lang="en-US">
                <a:solidFill>
                  <a:prstClr val="black"/>
                </a:solidFill>
              </a:rPr>
              <a:pPr defTabSz="91407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ro-slide-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8338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524628"/>
            <a:ext cx="9144000" cy="333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9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3" name="Grafik 4" descr="Lim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188913"/>
            <a:ext cx="1979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lemens\Application Data\SSH\temp\Lim_tr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838" y="117475"/>
            <a:ext cx="647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-36512" y="404814"/>
            <a:ext cx="2100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079" eaLnBrk="1" hangingPunct="1">
              <a:defRPr/>
            </a:pPr>
            <a:r>
              <a:rPr lang="de-DE" sz="800" b="1" smtClean="0">
                <a:solidFill>
                  <a:srgbClr val="17375E"/>
                </a:solidFill>
                <a:latin typeface="Futura Book" charset="0"/>
              </a:rPr>
              <a:t>Faculty of Physics and Earth Science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989138" y="107950"/>
            <a:ext cx="1812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079"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Leipzig Institute</a:t>
            </a:r>
          </a:p>
          <a:p>
            <a:pPr defTabSz="914079"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for Meteorology </a:t>
            </a:r>
            <a:endParaRPr lang="de-DE" sz="2000" b="1" smtClean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6659566" y="6551613"/>
            <a:ext cx="1944687" cy="261598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 defTabSz="914079">
              <a:defRPr/>
            </a:pPr>
            <a:r>
              <a:rPr lang="de-DE" sz="1100">
                <a:solidFill>
                  <a:prstClr val="black"/>
                </a:solidFill>
                <a:latin typeface="Futura Book" pitchFamily="2" charset="0"/>
              </a:rPr>
              <a:t>m.wendisch@uni-leipzig.de</a:t>
            </a:r>
            <a:endParaRPr lang="de-DE" sz="3200" dirty="0">
              <a:solidFill>
                <a:prstClr val="black"/>
              </a:solidFill>
              <a:latin typeface="Futura Book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4030" r="13062" b="24287"/>
          <a:stretch>
            <a:fillRect/>
          </a:stretch>
        </p:blipFill>
        <p:spPr bwMode="auto">
          <a:xfrm>
            <a:off x="6048378" y="0"/>
            <a:ext cx="8302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0"/>
            <a:ext cx="1403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l="18224" r="13445"/>
          <a:stretch>
            <a:fillRect/>
          </a:stretch>
        </p:blipFill>
        <p:spPr bwMode="auto">
          <a:xfrm>
            <a:off x="6862766" y="0"/>
            <a:ext cx="22812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t="82452"/>
          <a:stretch>
            <a:fillRect/>
          </a:stretch>
        </p:blipFill>
        <p:spPr bwMode="auto">
          <a:xfrm>
            <a:off x="7467600" y="536149"/>
            <a:ext cx="1676400" cy="2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>
              <a:defRPr/>
            </a:pPr>
            <a:fld id="{10EBD57B-1937-4A9A-A5AC-8BFF10336A27}" type="slidenum">
              <a:rPr lang="de-DE">
                <a:solidFill>
                  <a:prstClr val="black"/>
                </a:solidFill>
              </a:rPr>
              <a:pPr defTabSz="914079"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8720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3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866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MapCartoon RASTERIZED 144 DPI WITH PHOTOSHO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42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4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/>
            <a:fld id="{F3F25A4A-17A3-4234-AD30-809B6FB3519E}" type="slidenum">
              <a:rPr lang="en-US">
                <a:solidFill>
                  <a:prstClr val="black"/>
                </a:solidFill>
              </a:rPr>
              <a:pPr defTabSz="91407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ro-slide-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597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6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524628"/>
            <a:ext cx="9144000" cy="333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9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3" name="Grafik 4" descr="Lim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188913"/>
            <a:ext cx="1979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lemens\Application Data\SSH\temp\Lim_tr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838" y="117475"/>
            <a:ext cx="647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-36512" y="404814"/>
            <a:ext cx="2100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079" eaLnBrk="1" hangingPunct="1">
              <a:defRPr/>
            </a:pPr>
            <a:r>
              <a:rPr lang="de-DE" sz="800" b="1" smtClean="0">
                <a:solidFill>
                  <a:srgbClr val="17375E"/>
                </a:solidFill>
                <a:latin typeface="Futura Book" charset="0"/>
              </a:rPr>
              <a:t>Faculty of Physics and Earth Science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989138" y="107950"/>
            <a:ext cx="1812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079"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Leipzig Institute</a:t>
            </a:r>
          </a:p>
          <a:p>
            <a:pPr defTabSz="914079"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for Meteorology </a:t>
            </a:r>
            <a:endParaRPr lang="de-DE" sz="2000" b="1" smtClean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6659566" y="6551613"/>
            <a:ext cx="1944687" cy="261598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 defTabSz="914079">
              <a:defRPr/>
            </a:pPr>
            <a:r>
              <a:rPr lang="de-DE" sz="1100">
                <a:solidFill>
                  <a:prstClr val="black"/>
                </a:solidFill>
                <a:latin typeface="Futura Book" pitchFamily="2" charset="0"/>
              </a:rPr>
              <a:t>m.wendisch@uni-leipzig.de</a:t>
            </a:r>
            <a:endParaRPr lang="de-DE" sz="3200" dirty="0">
              <a:solidFill>
                <a:prstClr val="black"/>
              </a:solidFill>
              <a:latin typeface="Futura Book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4030" r="13062" b="24287"/>
          <a:stretch>
            <a:fillRect/>
          </a:stretch>
        </p:blipFill>
        <p:spPr bwMode="auto">
          <a:xfrm>
            <a:off x="6048378" y="0"/>
            <a:ext cx="8302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0"/>
            <a:ext cx="1403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l="18224" r="13445"/>
          <a:stretch>
            <a:fillRect/>
          </a:stretch>
        </p:blipFill>
        <p:spPr bwMode="auto">
          <a:xfrm>
            <a:off x="6862766" y="0"/>
            <a:ext cx="22812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t="82452"/>
          <a:stretch>
            <a:fillRect/>
          </a:stretch>
        </p:blipFill>
        <p:spPr bwMode="auto">
          <a:xfrm>
            <a:off x="7467600" y="536149"/>
            <a:ext cx="1676400" cy="2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914079">
              <a:defRPr/>
            </a:pPr>
            <a:fld id="{10EBD57B-1937-4A9A-A5AC-8BFF10336A27}" type="slidenum">
              <a:rPr lang="de-DE">
                <a:solidFill>
                  <a:prstClr val="black"/>
                </a:solidFill>
              </a:rPr>
              <a:pPr defTabSz="914079"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8309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2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09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MapCartoon RASTERIZED 144 DPI WITH PHOTOSHO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42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9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F25A4A-17A3-4234-AD30-809B6FB3519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6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ro-slide-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600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3" name="Grafik 4" descr="Lim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979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lemens\Application Data\SSH\temp\Lim_tr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838" y="117475"/>
            <a:ext cx="647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-36513" y="404813"/>
            <a:ext cx="2100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sz="800" b="1" smtClean="0">
                <a:solidFill>
                  <a:srgbClr val="17375E"/>
                </a:solidFill>
                <a:latin typeface="Futura Book" charset="0"/>
              </a:rPr>
              <a:t>Faculty of Physics and Earth Science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989138" y="107950"/>
            <a:ext cx="1812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Leipzig Institute</a:t>
            </a:r>
          </a:p>
          <a:p>
            <a:pPr eaLnBrk="1" hangingPunct="1">
              <a:defRPr/>
            </a:pPr>
            <a:r>
              <a:rPr lang="de-DE" sz="1600" b="1" smtClean="0">
                <a:solidFill>
                  <a:prstClr val="white"/>
                </a:solidFill>
              </a:rPr>
              <a:t>for Meteorology </a:t>
            </a:r>
            <a:endParaRPr lang="de-DE" sz="2000" b="1" smtClean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6659563" y="6551613"/>
            <a:ext cx="194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>
                <a:solidFill>
                  <a:prstClr val="black"/>
                </a:solidFill>
                <a:latin typeface="Futura Book" pitchFamily="2" charset="0"/>
              </a:rPr>
              <a:t>m.wendisch@uni-leipzig.de</a:t>
            </a:r>
            <a:endParaRPr lang="de-DE" sz="3200" dirty="0">
              <a:solidFill>
                <a:prstClr val="black"/>
              </a:solidFill>
              <a:latin typeface="Futura Book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4030" r="13062" b="24287"/>
          <a:stretch>
            <a:fillRect/>
          </a:stretch>
        </p:blipFill>
        <p:spPr bwMode="auto">
          <a:xfrm>
            <a:off x="6048375" y="0"/>
            <a:ext cx="8302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0"/>
            <a:ext cx="1403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l="18224" r="13445"/>
          <a:stretch>
            <a:fillRect/>
          </a:stretch>
        </p:blipFill>
        <p:spPr bwMode="auto">
          <a:xfrm>
            <a:off x="6862763" y="0"/>
            <a:ext cx="22812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t="82452"/>
          <a:stretch>
            <a:fillRect/>
          </a:stretch>
        </p:blipFill>
        <p:spPr bwMode="auto">
          <a:xfrm>
            <a:off x="7467600" y="536149"/>
            <a:ext cx="1676400" cy="2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D57B-1937-4A9A-A5AC-8BFF10336A27}" type="slidenum">
              <a:rPr 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965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0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89C2-0B34-40DA-BF6B-9A0D15621FE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C0ED-9692-4458-81BE-C9A1C21A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3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txStyles>
    <p:titleStyle>
      <a:lvl1pPr algn="ctr" defTabSz="9140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9140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9140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9140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8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1" r:id="rId5"/>
    <p:sldLayoutId id="2147483792" r:id="rId6"/>
  </p:sldLayoutIdLst>
  <p:timing>
    <p:tnLst>
      <p:par>
        <p:cTn id="1" dur="indefinite" restart="never" nodeType="tmRoot"/>
      </p:par>
    </p:tnLst>
  </p:timing>
  <p:txStyles>
    <p:titleStyle>
      <a:lvl1pPr algn="ctr" defTabSz="9140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9140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9140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9140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16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9" r:id="rId5"/>
    <p:sldLayoutId id="214748380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m.gov/campaigns/amf2014goamazo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cot_martin@harvard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SC02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" descr="http://campaign.arm.gov/goamazon2014/images/template/logo-final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261937"/>
            <a:ext cx="1877107" cy="18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6055" y="2135175"/>
            <a:ext cx="837587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GoAmazon2014/5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Science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18-20, 2015, Harvard University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Cambridge, Massachusetts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Welcome! And let’s begin….</a:t>
            </a:r>
            <a:endParaRPr kumimoji="0" lang="en-US" altLang="en-US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28579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acknowledgments vis-à-vis ARM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acknowledge any use of ARM data or the facility as “the Atmospheric Radiation Measurement (ARM) Climate Research Facility, a U.S. Department of Energy Office of Science user facility sponsored by the Office of Biological and Environmental Research”.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ARM-collected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“Data were obtained from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(from MAOS, AOS, etc.)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other support – such as the logistical AMF-1 support for PI-operated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logistical support from the ARM Climate Research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Facility.”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Sally McFarlane, Program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Manager, ARM Climate Research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75" y="1111240"/>
            <a:ext cx="8648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Data Sets and Instrument Mentors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encouraged to interact with the contact person associated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ARM data sets. Doing 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valuable opportunity to engage and collaborate with the individual that made the measurement associated with the data set. 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campaign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webpage:</a:t>
            </a: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www.arm.gov/campaigns/amf2014goamazon/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“Order Data” link for the specific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contact information is provided.</a:t>
            </a:r>
          </a:p>
        </p:txBody>
      </p:sp>
    </p:spTree>
    <p:extLst>
      <p:ext uri="{BB962C8B-B14F-4D97-AF65-F5344CB8AC3E}">
        <p14:creationId xmlns:p14="http://schemas.microsoft.com/office/powerpoint/2010/main" val="138491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" y="84862"/>
            <a:ext cx="892492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Brazil-side acknowledgments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entered Brazil</a:t>
            </a: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permutations of scientific licenses, nationalities, and projects.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directions below pertain to anyone from an institution in the USA.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obtained a VITEM-I visa in the USA and worked on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of the ground sites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directions are to include: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Central Office of the Large Scale Biosphere Atmosphere Experiment in Amazonia (LBA),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Amazonia (INPA), and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Estado do Amazonia (UEA).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was conducted under 001030/2012-4 of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National Council for Scientific and Technological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CNPq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obtained a VITEM-I visa in the USA and worked on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G1 aircraft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are to include the following: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 Biosphere Atmosphere Experiment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Amazonia (LBA),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Amazonia (INPA),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(INPE). The work was conducted under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001262/2012-2 of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Brazilian National Council for Scientific and Technological Development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CNPq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obtained a VITEM-I visa in the USA and worked on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 aircraft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directions are to include the following: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Central Office of the Large Scale Biosphere Atmosphere Experiment in Amazonia (LBA),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Amazonia (INPA), the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(INPE),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Agência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(AEB), the Max Planck Society, the Deutsche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Forschungsgesellschaft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(DFG), and the German Aerospace Center (DLR).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was conducted under 2009/15235-8 of the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de Amparo à Pesquisa do Estado de São Paulo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(FAPESP) and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00254/2013-9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Brazilian National Council for Scientific and Technological Development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CNPq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from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institutions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Brazil or outside USA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think through which of the foregoing might apply to them, too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3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" y="113437"/>
            <a:ext cx="89249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Brazil-side acknowledgments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use data sets collected in Brazil</a:t>
            </a: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permutations of scientific licenses, nationalities, and projects.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directions below pertain to anyone from an institution in the USA.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data obtained from the ARM server or directly from any USA-based PI for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of the ground sites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directions are to include the following: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Central Office of the Large Scale Biosphere Atmosphere Experiment in Amazonia (LBA),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Amazonia (INPA), and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Estado do Amazonia (UEA).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was conducted under 001030/2012-4 of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National Council for Scientific and Technological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CNPq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data obtained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G1 aircraft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are to include the following: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Central Office of the Large Scale Biosphere Atmosphere Experiment in Amazonia (LBA),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Amazonia (INPA), and the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(INPE). The work was conducted under 001262/2012-2 of the Brazilian National Council for Scientific and Technological Development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CNPq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data obtained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HALO aircraft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directions are to include the following: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Central Office of the Large Scale Biosphere Atmosphere Experiment in Amazonia (LBA),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Amazonia (INPA), the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(INPE),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Agência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Brasileira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(AEB), the Max Planck Society,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Forschungsgesellschaft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(DFG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German Aerospace Center (DLR). The work was conducted under 2009/15235-8 of the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de Amparo à Pesquisa do Estado de São Paulo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(FAPESP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00254/2013-9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Brazilian National Council for Scientific and Technological Development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CNPq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next page.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7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" y="142012"/>
            <a:ext cx="89249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Brazil-side acknowledgments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use data sets collected in Brazil</a:t>
            </a: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from previous page.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4: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data obtained from the CHUVA server for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of the ground sites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directions are to include the following: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acknowledge the support from the Central Office of the Large Scale Biosphere Atmosphere Experiment in Amazonia (LBA),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Amazonia (INPA), and the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(INPE).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was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under 2009/15235-8 of 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de Amparo à Pesquisa do Estado de São Paulo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(FAPESP).”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from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institutions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Brazil or outside USA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think through which of the foregoing might apply to them, too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" y="142012"/>
            <a:ext cx="8924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acknowledgments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acknowledgments have related to things at the highest level, specifically as related to governing scientific licenses.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there are other acknowledgments that could be appropriate as tied to specific projects, such as from NSF, DOE, FAPEAM, FAPESP, and more.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acknowledgments are on a case-by-case basis, and you should consult appropriate PI’s involved in the projects or in the data sets for specific language to include.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in doubt, write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scot_martin@harvard.edu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0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9268</TotalTime>
  <Words>1006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2_Office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smartin</dc:creator>
  <cp:lastModifiedBy>test</cp:lastModifiedBy>
  <cp:revision>149</cp:revision>
  <dcterms:created xsi:type="dcterms:W3CDTF">2014-09-21T00:20:20Z</dcterms:created>
  <dcterms:modified xsi:type="dcterms:W3CDTF">2016-03-29T19:33:43Z</dcterms:modified>
</cp:coreProperties>
</file>